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0" r:id="rId2"/>
    <p:sldMasterId id="2147483674" r:id="rId3"/>
  </p:sldMasterIdLst>
  <p:notesMasterIdLst>
    <p:notesMasterId r:id="rId55"/>
  </p:notesMasterIdLst>
  <p:sldIdLst>
    <p:sldId id="256" r:id="rId4"/>
    <p:sldId id="627" r:id="rId5"/>
    <p:sldId id="748" r:id="rId6"/>
    <p:sldId id="714" r:id="rId7"/>
    <p:sldId id="786" r:id="rId8"/>
    <p:sldId id="680" r:id="rId9"/>
    <p:sldId id="309" r:id="rId10"/>
    <p:sldId id="264" r:id="rId11"/>
    <p:sldId id="733" r:id="rId12"/>
    <p:sldId id="751" r:id="rId13"/>
    <p:sldId id="678" r:id="rId14"/>
    <p:sldId id="752" r:id="rId15"/>
    <p:sldId id="679" r:id="rId16"/>
    <p:sldId id="595" r:id="rId17"/>
    <p:sldId id="753" r:id="rId18"/>
    <p:sldId id="738" r:id="rId19"/>
    <p:sldId id="754" r:id="rId20"/>
    <p:sldId id="755" r:id="rId21"/>
    <p:sldId id="756" r:id="rId22"/>
    <p:sldId id="763" r:id="rId23"/>
    <p:sldId id="757" r:id="rId24"/>
    <p:sldId id="758" r:id="rId25"/>
    <p:sldId id="759" r:id="rId26"/>
    <p:sldId id="760" r:id="rId27"/>
    <p:sldId id="761" r:id="rId28"/>
    <p:sldId id="762" r:id="rId29"/>
    <p:sldId id="764" r:id="rId30"/>
    <p:sldId id="765" r:id="rId31"/>
    <p:sldId id="766" r:id="rId32"/>
    <p:sldId id="767" r:id="rId33"/>
    <p:sldId id="769" r:id="rId34"/>
    <p:sldId id="768" r:id="rId35"/>
    <p:sldId id="772" r:id="rId36"/>
    <p:sldId id="775" r:id="rId37"/>
    <p:sldId id="776" r:id="rId38"/>
    <p:sldId id="777" r:id="rId39"/>
    <p:sldId id="778" r:id="rId40"/>
    <p:sldId id="771" r:id="rId41"/>
    <p:sldId id="773" r:id="rId42"/>
    <p:sldId id="774" r:id="rId43"/>
    <p:sldId id="787" r:id="rId44"/>
    <p:sldId id="779" r:id="rId45"/>
    <p:sldId id="780" r:id="rId46"/>
    <p:sldId id="788" r:id="rId47"/>
    <p:sldId id="789" r:id="rId48"/>
    <p:sldId id="781" r:id="rId49"/>
    <p:sldId id="782" r:id="rId50"/>
    <p:sldId id="709" r:id="rId51"/>
    <p:sldId id="770" r:id="rId52"/>
    <p:sldId id="784" r:id="rId53"/>
    <p:sldId id="78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1"/>
    <p:restoredTop sz="87698"/>
  </p:normalViewPr>
  <p:slideViewPr>
    <p:cSldViewPr snapToGrid="0" snapToObjects="1">
      <p:cViewPr varScale="1">
        <p:scale>
          <a:sx n="125" d="100"/>
          <a:sy n="125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6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2E994-B0ED-0A4E-A831-9F7B66D696A3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A4D2B-9145-8640-AE21-E479860AD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5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25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86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94F59-2FA1-DF5A-48D3-F76589EA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E235E-95E0-9505-DA52-598569CED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B46A3-E180-01CF-6AB7-583675DB1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4C45-AFDB-7194-7552-A47DE8D8C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2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retained (upper) and total (lower) catch in the directed fishery.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4800-C7EC-4D8C-765F-34CC23C55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41F273-D6C3-189B-8D4B-D264F6603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8C676-F41A-D2F2-348F-E8BED5BF9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total bycatch time series in other fisheries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04088-FE66-1F76-83CB-E93B71AF5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56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4A2C-3984-DB25-DC52-3D7ADC151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6F866-843B-E625-FC94-7864160A9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BEEA85-2DAA-6328-D966-F55789DF2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F6221-885E-99C4-5FA3-147201E56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7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49000-F4C0-F0E0-1E8E-3F25164A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ABC25-BEE5-E9D1-26F8-8D1C2B22A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4CB009-834B-C6C0-5408-FBC009450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189F2-C970-21E1-70E5-62C39EE5D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78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75651-55A8-E801-B71A-5AC7F56F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C1FC1-15ED-9ADF-5D85-0D70A92F20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3B3440-E6AC-201C-D100-CB6E1F9A2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NMFS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3BF14-DB60-C77C-A786-EB0DBBEC5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52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F851-1CBD-4F0B-CA2A-D3D5D120D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4ECF25-B831-7551-B6AD-C0054B762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F4772E-3A09-84CF-E963-39B89719C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NMFS survey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3E2CC-2202-CA83-616D-597881DD9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8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20003-A6A6-7975-3E22-B63CCA395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AB3B8E-ACA4-E896-F6FA-5BF538C13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70723-F444-295C-F4D6-EF50BA58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Directed fishery: retained catch (left columns); total catch (right columns)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C328-1C63-2019-3AC7-3A1BC6809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15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D697A-DA4E-DE48-11CA-B6D6A0E33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C8D428-6C0A-E74E-2246-DB9C8ADB28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E653F-EB45-9CA8-9D65-C9E8B0E2C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9743B-F43F-2572-C4AA-D07EE61E9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3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39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3172B-580B-28D1-17FD-FC2A4E12D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1E72B-4D4F-3F69-C75A-385AC240A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AC2AA0-E335-EBBE-030F-21828DAD2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21DD-7591-B29C-9CFA-40137C6EFB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08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2698-82FF-0F42-D56C-6F473C76F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D6082-9685-F760-0764-EE5013935C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7AFC8-146B-3DD4-215E-94FB58EB5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05EB5-6DE5-9511-0064-6B89245B9C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3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65564-32F6-D4D2-0F7C-83BEA9D0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DFDF9-C6B0-45A5-D532-A97DFCD2C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7956CA-B2CE-20D3-39CE-F32494E16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DE333-7913-BB1E-DEE2-91C32EA68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40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5CA61-C160-362C-CF72-9F2E309A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48E8B4-F8B0-E91D-FA5A-4892E16E0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4E6C43-0B19-9159-D3E4-D1B574D4F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21A3A-ACDA-1E4E-69A8-BCCC0782E2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4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B550-73C5-DB29-DBE1-1FAC89BC6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E828-7E11-A681-1C93-CA423E630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33C3D1-81B7-8BD6-FF94-49B1F28DD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catch selectivity curves for directed fishery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B6F2-349D-856B-B239-4E9664568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411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33AAB-65D5-64F0-9F43-1F49256D2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322E5-5F5E-BB68-011D-97E407E8C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706813-DDDD-0C87-42F3-14F31255B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EBD15-4E6C-3761-30B6-DC96648C7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609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BA029-051C-6C00-1A37-91FD89DB1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46AA4-E2B7-7A98-864C-B681299E98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0033C-F872-7750-FDD2-BCA076C48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A3C0B-5253-1B81-6474-F43A19DD1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66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BBE98-04F8-A1F9-D029-CE8A19FCF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9B9C7-42B0-A1AB-1B9C-676C89893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ADB0FC-446B-68BD-251D-1A5846A8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C2B5F-181E-6E33-7F65-753E676B2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98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EA11-58EF-558C-596B-E42E60F60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B28DE-0282-8A11-D86A-A5652DE616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D3B8B5-7D2D-A7B7-33DA-CB04AE48B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69A14-1B6B-BCA6-A3DB-9804E3DDA3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7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D0370-5D0D-B5C0-DE87-1439CB732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6904C3-7F34-C649-9CF8-285B4856F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88CFB2-E2DD-9BF5-9A7F-2E8D2334B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alternative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CDE49-7E30-FFF0-67E2-8185242FB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36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updated 2024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1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8CFA8-9C6B-2B9B-4A8E-2601ED7B0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27E4D4-6605-4BA6-8DE8-19E813B89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3E285-BCD7-77D6-130B-05A77851F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directed fishery retained and total catch biomass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0501F-146D-EA4D-EF04-43BF7E1FD6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8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AEA9-2B92-08F8-D3FE-8C477BA6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C891EB-005D-25F0-1735-1E173450D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78BC73-8F26-B747-E4BB-BAFA750A9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B723B-7F5F-EB1A-BEDE-33F801737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85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C5073-A819-EE4C-5C58-53F3FF1D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1123D-3556-0B2F-5BB4-ABBFB75EE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E5FF00-9DDB-9A01-A7E2-A7104D28A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catch in directed fishery, males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F2D0E-2A77-156D-DDD5-3DD111FFA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14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92BC-0AF7-A1FA-6771-C9C6CF29E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DFC74-2B30-9EBC-0548-FA59ED16EE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CF1885-0CE0-CF26-230F-83B24B35B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females, directed fishery total catch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E74BF-EC19-F7F6-9AE3-4C301E5D6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950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178C3-9672-AD7F-BD4F-DC00ECEA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C2BF1D-9F53-2A37-BCFE-97E13CD211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01BFD6-912C-A374-AD93-496C96066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Fits to survey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0C11B-FF01-FFC1-69DE-4181F31FBF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132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4AA60-09FD-530A-0CFD-A9E0E1144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2044B-A71D-60F5-37D1-8E0E288A1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5B921-166C-9589-F870-B2D52AD2B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CFE81-14ED-C29E-32BA-1810A64F0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130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A20C-2DC6-430C-1EA9-084A91360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0DB8AC-B2B1-436B-734F-F99F15937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06915-B9FF-5C29-8BCB-EBFFBB20D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effectLst/>
                <a:latin typeface="Helvetica" pitchFamily="2" charset="0"/>
              </a:rPr>
              <a:t>OSA residuals for TCSAM02 models’ fits to immature female size compositions from the NMFS survey. The base model is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22.03d5.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D4F75-3BD3-AF14-B8AD-4AAE15DF4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86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EEABF-FF5C-A037-0D2D-237D92DB1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D451AF-7276-1F69-F85E-CAFD46641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FEA6CB-BC49-A5FE-5475-EAEF5B71C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>
                <a:effectLst/>
                <a:latin typeface="Helvetica" pitchFamily="2" charset="0"/>
              </a:rPr>
              <a:t>OSA residuals for TCSAM02 models’ fits to mature female size compositions from the NMFS survey. The base model is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i="1" dirty="0">
                <a:effectLst/>
                <a:latin typeface="Helvetica" pitchFamily="2" charset="0"/>
              </a:rPr>
              <a:t>22.03d5.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9D06E-6AED-A064-19E5-69E5941D2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20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5868-20CC-A613-F3AD-9A7A66411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FDA683-A752-EC22-1D01-D5D5BB675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A4E60-6F2B-C928-4096-303870FAF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E5779-6E31-77F2-1AF0-9C86F4D4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3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18898-67CF-2407-6277-07173CB5D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7CA9D-8BB1-241A-5FE6-C5F43DB9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3E859-E037-6438-A129-27199C192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3EA09-1749-CD51-8986-4823483F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27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E1B37-BB1C-545B-7883-A93542FE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D8B72-3409-9522-4C94-E06450988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7333B-0985-A327-3196-726610299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D9812-772D-C725-9EA1-DC6EF588D0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431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26140-747A-768F-19B2-90231979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1CCC7-511F-C978-FF30-D0CEFF04B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0945D-36CC-FCCD-5244-E59B0F74E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02D59-4591-EB31-BB1A-17F20C2118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838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C3B87-764C-B1C8-AEC7-15D0C67AD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8DC9AB-DFA6-5987-F375-4223855B78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80106-4617-C93E-37AA-7DC76AFD6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03CE1-0626-1D46-B8A0-F7859CA6C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81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2B3A0-BBEB-3EAC-3ACA-19CF19AD6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50E03-608C-F788-29DF-ED19118896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0E3C9A-2D25-FB81-035B-C03F09D9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3AA52-AA23-BED6-92F9-6211A7D90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64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6111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FC09-A6BA-56CF-1BD6-A3CD0E58F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5E86D8-91DC-8902-CC8A-9AA7FB860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D0DBD7-0009-AB04-7CA8-D175C01A0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Likelihood profile results for objective function components in 2024 assessment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24B7A-D811-317C-34EA-3284A360B6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46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C183B-92DF-8056-965E-7BA3E93F2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50497-71E2-0A5B-37F0-11A9B3B52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D8CC31-BD3A-718D-5966-AF3CA5E8A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Likelihood profile results for parameter changes in the 2024 assessment model. </a:t>
            </a: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pLnR</a:t>
            </a:r>
            <a:r>
              <a:rPr lang="en-US" i="1" dirty="0">
                <a:effectLst/>
                <a:latin typeface="Helvetica" pitchFamily="2" charset="0"/>
              </a:rPr>
              <a:t>[1]: historical recruitment period. </a:t>
            </a:r>
            <a:r>
              <a:rPr lang="en-US" i="1" dirty="0" err="1">
                <a:effectLst/>
                <a:latin typeface="Helvetica" pitchFamily="2" charset="0"/>
              </a:rPr>
              <a:t>pRa</a:t>
            </a:r>
            <a:r>
              <a:rPr lang="en-US" i="1" dirty="0">
                <a:effectLst/>
                <a:latin typeface="Helvetica" pitchFamily="2" charset="0"/>
              </a:rPr>
              <a:t>[1]: fixed value. </a:t>
            </a:r>
            <a:r>
              <a:rPr lang="en-US" i="1" dirty="0" err="1">
                <a:effectLst/>
                <a:latin typeface="Helvetica" pitchFamily="2" charset="0"/>
              </a:rPr>
              <a:t>pRb</a:t>
            </a:r>
            <a:r>
              <a:rPr lang="en-US" i="1" dirty="0">
                <a:effectLst/>
                <a:latin typeface="Helvetica" pitchFamily="2" charset="0"/>
              </a:rPr>
              <a:t>[1]: fixed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value.</a:t>
            </a:r>
          </a:p>
          <a:p>
            <a:pPr>
              <a:buNone/>
            </a:pPr>
            <a:endParaRPr lang="en-US" i="1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pGrA</a:t>
            </a:r>
            <a:r>
              <a:rPr lang="en-US" i="1" dirty="0">
                <a:effectLst/>
                <a:latin typeface="Helvetica" pitchFamily="2" charset="0"/>
              </a:rPr>
              <a:t>[1]: males. </a:t>
            </a:r>
            <a:r>
              <a:rPr lang="en-US" i="1" dirty="0" err="1">
                <a:effectLst/>
                <a:latin typeface="Helvetica" pitchFamily="2" charset="0"/>
              </a:rPr>
              <a:t>pGrA</a:t>
            </a:r>
            <a:r>
              <a:rPr lang="en-US" i="1" dirty="0">
                <a:effectLst/>
                <a:latin typeface="Helvetica" pitchFamily="2" charset="0"/>
              </a:rPr>
              <a:t>[2]: females. </a:t>
            </a:r>
            <a:r>
              <a:rPr lang="en-US" i="1" dirty="0" err="1">
                <a:effectLst/>
                <a:latin typeface="Helvetica" pitchFamily="2" charset="0"/>
              </a:rPr>
              <a:t>pGrB</a:t>
            </a:r>
            <a:r>
              <a:rPr lang="en-US" i="1" dirty="0">
                <a:effectLst/>
                <a:latin typeface="Helvetica" pitchFamily="2" charset="0"/>
              </a:rPr>
              <a:t>[1]: males. </a:t>
            </a:r>
            <a:r>
              <a:rPr lang="en-US" i="1" dirty="0" err="1">
                <a:effectLst/>
                <a:latin typeface="Helvetica" pitchFamily="2" charset="0"/>
              </a:rPr>
              <a:t>pGrB</a:t>
            </a:r>
            <a:r>
              <a:rPr lang="en-US" i="1" dirty="0">
                <a:effectLst/>
                <a:latin typeface="Helvetica" pitchFamily="2" charset="0"/>
              </a:rPr>
              <a:t>[2]: females.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 err="1">
                <a:effectLst/>
                <a:latin typeface="Helvetica" pitchFamily="2" charset="0"/>
              </a:rPr>
              <a:t>pGrBeta</a:t>
            </a:r>
            <a:r>
              <a:rPr lang="en-US" i="1" dirty="0">
                <a:effectLst/>
                <a:latin typeface="Helvetica" pitchFamily="2" charset="0"/>
              </a:rPr>
              <a:t>[1]: both sexes.</a:t>
            </a:r>
          </a:p>
          <a:p>
            <a:pPr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>
                <a:effectLst/>
                <a:latin typeface="Helvetica" pitchFamily="2" charset="0"/>
              </a:rPr>
              <a:t>pDM1[1]: multiplier for immature crab. pDM1[2]: multiplier for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mature males. pDM1[3]: multiplier for mature females. </a:t>
            </a:r>
          </a:p>
          <a:p>
            <a:pPr>
              <a:buNone/>
            </a:pPr>
            <a:r>
              <a:rPr lang="en-US" i="1" dirty="0">
                <a:effectLst/>
                <a:latin typeface="Helvetica" pitchFamily="2" charset="0"/>
              </a:rPr>
              <a:t>pDM2[1]: 1980-1984 </a:t>
            </a:r>
            <a:r>
              <a:rPr lang="en-US" i="1" dirty="0" err="1">
                <a:effectLst/>
                <a:latin typeface="Helvetica" pitchFamily="2" charset="0"/>
              </a:rPr>
              <a:t>multiplierfor</a:t>
            </a:r>
            <a:r>
              <a:rPr lang="en-US" i="1" dirty="0">
                <a:effectLst/>
                <a:latin typeface="Helvetica" pitchFamily="2" charset="0"/>
              </a:rPr>
              <a:t> mature males. pDM2[2]: 1980-1984 multiplier for mature females.</a:t>
            </a:r>
          </a:p>
          <a:p>
            <a:pPr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[1]: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NMFS trawl survey: males, 1975-1981. </a:t>
            </a: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[2]: NMFS trawl survey: males, 1982+. </a:t>
            </a: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[3]: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NMFS trawl survey: females, 1975-1981. </a:t>
            </a:r>
            <a:r>
              <a:rPr lang="en-US" i="1" dirty="0" err="1">
                <a:effectLst/>
                <a:latin typeface="Helvetica" pitchFamily="2" charset="0"/>
              </a:rPr>
              <a:t>pQ</a:t>
            </a:r>
            <a:r>
              <a:rPr lang="en-US" i="1" dirty="0">
                <a:effectLst/>
                <a:latin typeface="Helvetica" pitchFamily="2" charset="0"/>
              </a:rPr>
              <a:t>[4]: NMFS trawl survey: females, 1982+.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A1BCE-B057-DDD2-A70F-B0F41CB743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558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83D4A-40E8-E22A-3FB7-88F78CD40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C18AD8-2D3A-C412-0CF6-A8ECBEA9E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C8E44F-D057-F0BD-9BAF-B3C83DA2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Likelihood profile results for management quantity changes in the 2024 assessment model. </a:t>
            </a: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avgRec</a:t>
            </a:r>
            <a:r>
              <a:rPr lang="en-US" i="1" dirty="0">
                <a:effectLst/>
                <a:latin typeface="Helvetica" pitchFamily="2" charset="0"/>
              </a:rPr>
              <a:t>: average recruitment, B100: unfished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biomass, </a:t>
            </a:r>
            <a:r>
              <a:rPr lang="en-US" i="1" dirty="0" err="1">
                <a:effectLst/>
                <a:latin typeface="Helvetica" pitchFamily="2" charset="0"/>
              </a:rPr>
              <a:t>curB</a:t>
            </a:r>
            <a:r>
              <a:rPr lang="en-US" i="1" dirty="0">
                <a:effectLst/>
                <a:latin typeface="Helvetica" pitchFamily="2" charset="0"/>
              </a:rPr>
              <a:t>: current biomass, </a:t>
            </a:r>
            <a:r>
              <a:rPr lang="en-US" i="1" dirty="0" err="1">
                <a:effectLst/>
                <a:latin typeface="Helvetica" pitchFamily="2" charset="0"/>
              </a:rPr>
              <a:t>Fmsy</a:t>
            </a:r>
            <a:r>
              <a:rPr lang="en-US" i="1" dirty="0">
                <a:effectLst/>
                <a:latin typeface="Helvetica" pitchFamily="2" charset="0"/>
              </a:rPr>
              <a:t>: directed fishing mortality that results in MSY,</a:t>
            </a:r>
            <a:endParaRPr lang="en-US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i="1" dirty="0" err="1">
                <a:effectLst/>
                <a:latin typeface="Helvetica" pitchFamily="2" charset="0"/>
              </a:rPr>
              <a:t>Fofl</a:t>
            </a:r>
            <a:r>
              <a:rPr lang="en-US" i="1" dirty="0">
                <a:effectLst/>
                <a:latin typeface="Helvetica" pitchFamily="2" charset="0"/>
              </a:rPr>
              <a:t>: directed fishing mortality that results in the OFL, MSY: maximum sustainable</a:t>
            </a:r>
            <a:r>
              <a:rPr lang="en-US" i="0" dirty="0">
                <a:effectLst/>
                <a:latin typeface="Helvetica" pitchFamily="2" charset="0"/>
              </a:rPr>
              <a:t> </a:t>
            </a:r>
            <a:r>
              <a:rPr lang="en-US" i="1" dirty="0">
                <a:effectLst/>
                <a:latin typeface="Helvetica" pitchFamily="2" charset="0"/>
              </a:rPr>
              <a:t>yield, OFL: overfishing limit, </a:t>
            </a:r>
            <a:r>
              <a:rPr lang="en-US" i="1" dirty="0" err="1">
                <a:effectLst/>
                <a:latin typeface="Helvetica" pitchFamily="2" charset="0"/>
              </a:rPr>
              <a:t>prjB</a:t>
            </a:r>
            <a:r>
              <a:rPr lang="en-US" i="1" dirty="0">
                <a:effectLst/>
                <a:latin typeface="Helvetica" pitchFamily="2" charset="0"/>
              </a:rPr>
              <a:t>: projected biomass.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1F1A3-4458-7BAF-0345-63C246796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31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85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3AD03-6FA3-72AF-95A0-337D82D6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3EDF40-7923-AB51-08B3-005C922C6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452CCB-F1BE-7EC5-5CDD-3AF286EA9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352E2-2544-86B9-D3A3-3F11B54D9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51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5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9CB2F-8196-69EF-7D85-E291DBD13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1D6234-2094-7A31-B5F3-2A922F5E0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99974-1BB5-CEBC-D577-E006752CD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5812-95A2-DA30-9CBA-603361DD6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00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A4D2B-9145-8640-AE21-E479860AD7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8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24709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FFE5A4-DFEE-4EDF-87CD-A33ADA528450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C6FAA7-E426-4F7E-8C8A-64E11EFE5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89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3FFE5A4-DFEE-4EDF-87CD-A33ADA528450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6C6FAA7-E426-4F7E-8C8A-64E11EFE54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9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11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6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62659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91310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86468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7852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6514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DE65052-80B5-D141-90BA-19CA8E22EBC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DE65052-80B5-D141-90BA-19CA8E22EBCD}" type="datetimeFigureOut">
              <a:rPr lang="en-US" smtClean="0"/>
              <a:t>5/9/25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0BC3-F8B0-AB46-907C-AD258F35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60836-6EFD-9544-9200-5470F99F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01848-9FC8-AA44-A1AF-40D764705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5052-80B5-D141-90BA-19CA8E22EBCD}" type="datetimeFigureOut">
              <a:rPr lang="en-US" smtClean="0"/>
              <a:t>5/9/25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FB5FD-7D8B-D045-92A0-F7EF5FC9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2942A-35E5-DC4A-B220-4DA941DF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A1433-DF31-E847-87B2-2D278BA6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67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25549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55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98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alphaModFix amt="4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BE1D0-11B8-8345-91DD-DA00A5244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20094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2025-05 Tanner Crab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B8582-F632-314D-8EF2-647B54A37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Stockhausen</a:t>
            </a:r>
          </a:p>
          <a:p>
            <a:r>
              <a:rPr lang="en-US" dirty="0"/>
              <a:t>AFSC/NMFS/NOAA</a:t>
            </a:r>
          </a:p>
          <a:p>
            <a:r>
              <a:rPr lang="en-US" dirty="0"/>
              <a:t>May 12, 2025</a:t>
            </a:r>
          </a:p>
        </p:txBody>
      </p:sp>
    </p:spTree>
    <p:extLst>
      <p:ext uri="{BB962C8B-B14F-4D97-AF65-F5344CB8AC3E}">
        <p14:creationId xmlns:p14="http://schemas.microsoft.com/office/powerpoint/2010/main" val="149345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9249-C069-596C-B7BC-2B7DEE4E6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1A99E2-8F88-227E-FD12-716E9843A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Population dynamics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D168CF-3B37-9294-FE93-D4724E60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0" y="1201478"/>
            <a:ext cx="11859545" cy="31144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C62F4C-53F7-2F48-9C47-A8B3C7DC5135}"/>
              </a:ext>
            </a:extLst>
          </p:cNvPr>
          <p:cNvSpPr/>
          <p:nvPr/>
        </p:nvSpPr>
        <p:spPr>
          <a:xfrm>
            <a:off x="6825803" y="1815921"/>
            <a:ext cx="5185932" cy="45076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1320-C4C6-7093-416F-251F3043067D}"/>
              </a:ext>
            </a:extLst>
          </p:cNvPr>
          <p:cNvSpPr/>
          <p:nvPr/>
        </p:nvSpPr>
        <p:spPr>
          <a:xfrm>
            <a:off x="6825803" y="2479895"/>
            <a:ext cx="5185932" cy="22538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2038C-3C20-8924-25FF-4596675A95F9}"/>
              </a:ext>
            </a:extLst>
          </p:cNvPr>
          <p:cNvSpPr/>
          <p:nvPr/>
        </p:nvSpPr>
        <p:spPr>
          <a:xfrm>
            <a:off x="6853878" y="3059860"/>
            <a:ext cx="5185932" cy="45076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2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Fisheries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BAE286-5B2E-00D0-A663-C9D193393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84" y="160591"/>
            <a:ext cx="8119311" cy="64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B082F-1AB7-1619-429C-4D66E6C38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70038-7E8B-4DFE-F095-C084CC35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Fisheries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BB231-858D-FD4E-8457-9E32B5011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39" y="502684"/>
            <a:ext cx="9912514" cy="57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1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64" y="242485"/>
            <a:ext cx="5095442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Surveys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445B1-8B09-D37E-55EF-11D255F1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38" y="1328928"/>
            <a:ext cx="11871923" cy="35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29" y="324679"/>
            <a:ext cx="209057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Likelihoods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8DAE9-E40E-EA41-8CF5-2A088E06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06" y="222471"/>
            <a:ext cx="9690365" cy="631085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79DB01-287C-8EF8-0F8D-DEA505587645}"/>
              </a:ext>
            </a:extLst>
          </p:cNvPr>
          <p:cNvSpPr txBox="1"/>
          <p:nvPr/>
        </p:nvSpPr>
        <p:spPr>
          <a:xfrm>
            <a:off x="243840" y="3008564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Penalties??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8E7E96-AF74-64B4-5BE9-C24255283BD0}"/>
              </a:ext>
            </a:extLst>
          </p:cNvPr>
          <p:cNvSpPr/>
          <p:nvPr/>
        </p:nvSpPr>
        <p:spPr>
          <a:xfrm>
            <a:off x="8384146" y="6082560"/>
            <a:ext cx="3465925" cy="450761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5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2B2DD-EDFA-EE65-A90F-474139349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F10080-BDD0-CD98-5C8D-F19443F4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E78D56-5393-12BB-2411-9DEF9926F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1870"/>
            <a:ext cx="7772400" cy="4103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439CEC-E881-4A3E-A494-33780DEF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855972"/>
            <a:ext cx="69342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DB3391-D66D-0E05-52DF-F2AED840F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045" y="413500"/>
            <a:ext cx="9419579" cy="6222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7D9BC9-C4BA-2DBB-AEBA-EAEC757EAAF9}"/>
              </a:ext>
            </a:extLst>
          </p:cNvPr>
          <p:cNvSpPr txBox="1"/>
          <p:nvPr/>
        </p:nvSpPr>
        <p:spPr>
          <a:xfrm>
            <a:off x="116340" y="1393785"/>
            <a:ext cx="2343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Fits to Directed Fishery </a:t>
            </a:r>
          </a:p>
          <a:p>
            <a:r>
              <a:rPr lang="en-US" b="1" dirty="0"/>
              <a:t>Catch Biomass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ECFCC4-0B9C-E99B-BDB8-788B613041BA}"/>
              </a:ext>
            </a:extLst>
          </p:cNvPr>
          <p:cNvSpPr txBox="1"/>
          <p:nvPr/>
        </p:nvSpPr>
        <p:spPr>
          <a:xfrm>
            <a:off x="6415315" y="74980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Retained catch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813DDD-F861-519D-3B04-D72EB4D5950E}"/>
              </a:ext>
            </a:extLst>
          </p:cNvPr>
          <p:cNvSpPr txBox="1"/>
          <p:nvPr/>
        </p:nvSpPr>
        <p:spPr>
          <a:xfrm>
            <a:off x="6594915" y="3889248"/>
            <a:ext cx="10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catch</a:t>
            </a:r>
          </a:p>
        </p:txBody>
      </p:sp>
    </p:spTree>
    <p:extLst>
      <p:ext uri="{BB962C8B-B14F-4D97-AF65-F5344CB8AC3E}">
        <p14:creationId xmlns:p14="http://schemas.microsoft.com/office/powerpoint/2010/main" val="108696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BEF6-F955-30D3-7AD2-9222E23C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44039A-2DCD-1142-DC63-C63F1D4D5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A68A88-36F2-42ED-A5AA-A5E86B4C2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964" y="666198"/>
            <a:ext cx="6413036" cy="55256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EEFB5A-AFA3-A25B-DE98-CBBA26C4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72640"/>
            <a:ext cx="5770929" cy="2596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6AE549-3245-EDE3-4590-131E383BD908}"/>
              </a:ext>
            </a:extLst>
          </p:cNvPr>
          <p:cNvSpPr txBox="1"/>
          <p:nvPr/>
        </p:nvSpPr>
        <p:spPr>
          <a:xfrm>
            <a:off x="2055749" y="2343955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 crab fishery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4C413-D8FB-C8FD-3EF8-BC2DEA382CA5}"/>
              </a:ext>
            </a:extLst>
          </p:cNvPr>
          <p:cNvSpPr txBox="1"/>
          <p:nvPr/>
        </p:nvSpPr>
        <p:spPr>
          <a:xfrm>
            <a:off x="8261566" y="99146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BBRKC fishery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722FF-E353-FF57-F847-3D2D7B929BEC}"/>
              </a:ext>
            </a:extLst>
          </p:cNvPr>
          <p:cNvSpPr txBox="1"/>
          <p:nvPr/>
        </p:nvSpPr>
        <p:spPr>
          <a:xfrm>
            <a:off x="8155767" y="370911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groundfish fisheries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D6F9B-301B-FD23-5155-05ACE517CFCF}"/>
              </a:ext>
            </a:extLst>
          </p:cNvPr>
          <p:cNvSpPr txBox="1"/>
          <p:nvPr/>
        </p:nvSpPr>
        <p:spPr>
          <a:xfrm>
            <a:off x="116340" y="1234044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Fits to total bycatch</a:t>
            </a:r>
          </a:p>
        </p:txBody>
      </p:sp>
    </p:spTree>
    <p:extLst>
      <p:ext uri="{BB962C8B-B14F-4D97-AF65-F5344CB8AC3E}">
        <p14:creationId xmlns:p14="http://schemas.microsoft.com/office/powerpoint/2010/main" val="2048625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34EF2-D574-E4E0-7400-A85A49F64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DE81-EBF2-DC69-08A5-233E6EF0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8BE47-46D1-2620-4700-242E1DD4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65" y="110935"/>
            <a:ext cx="4473684" cy="66361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618020-367A-65F6-3BFB-DE8C64C7D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157" y="2454318"/>
            <a:ext cx="9017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777D6-2463-82FC-4529-58586D37D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109" y="131064"/>
            <a:ext cx="4515031" cy="659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B19EFC-488B-EB1B-EA4B-3E719BE9194D}"/>
              </a:ext>
            </a:extLst>
          </p:cNvPr>
          <p:cNvSpPr txBox="1"/>
          <p:nvPr/>
        </p:nvSpPr>
        <p:spPr>
          <a:xfrm>
            <a:off x="116340" y="1262764"/>
            <a:ext cx="910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</a:t>
            </a:r>
          </a:p>
          <a:p>
            <a:r>
              <a:rPr lang="en-US" dirty="0"/>
              <a:t>Survey </a:t>
            </a:r>
          </a:p>
          <a:p>
            <a:r>
              <a:rPr lang="en-US" dirty="0"/>
              <a:t>Biomass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6CD27-6E6A-6389-04BE-A410918B50E9}"/>
              </a:ext>
            </a:extLst>
          </p:cNvPr>
          <p:cNvSpPr txBox="1"/>
          <p:nvPr/>
        </p:nvSpPr>
        <p:spPr>
          <a:xfrm>
            <a:off x="4059584" y="39618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immature females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C4D3C-FF95-AC7C-688B-369D24C7DD49}"/>
              </a:ext>
            </a:extLst>
          </p:cNvPr>
          <p:cNvSpPr txBox="1"/>
          <p:nvPr/>
        </p:nvSpPr>
        <p:spPr>
          <a:xfrm>
            <a:off x="4216678" y="2454318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mature females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90E288-13D5-536F-F024-88CAEC5C959B}"/>
              </a:ext>
            </a:extLst>
          </p:cNvPr>
          <p:cNvSpPr txBox="1"/>
          <p:nvPr/>
        </p:nvSpPr>
        <p:spPr>
          <a:xfrm>
            <a:off x="4375376" y="4600691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mature males</a:t>
            </a:r>
          </a:p>
        </p:txBody>
      </p:sp>
    </p:spTree>
    <p:extLst>
      <p:ext uri="{BB962C8B-B14F-4D97-AF65-F5344CB8AC3E}">
        <p14:creationId xmlns:p14="http://schemas.microsoft.com/office/powerpoint/2010/main" val="4017236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105A-FA70-2B04-12CB-27B40181E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DF3D4A-42C5-C1C5-2073-0F9A07F4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25C354-CEDC-B0EF-F128-724BA213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06" y="112180"/>
            <a:ext cx="4420388" cy="6523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2A86EB-F99C-5AFA-9D21-76436C3CE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377" y="445007"/>
            <a:ext cx="901700" cy="60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E1ACB-F211-94C9-03C5-B2D523635E7F}"/>
              </a:ext>
            </a:extLst>
          </p:cNvPr>
          <p:cNvSpPr txBox="1"/>
          <p:nvPr/>
        </p:nvSpPr>
        <p:spPr>
          <a:xfrm>
            <a:off x="116340" y="1274956"/>
            <a:ext cx="974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BSFRF</a:t>
            </a:r>
          </a:p>
          <a:p>
            <a:r>
              <a:rPr lang="en-US" b="1" dirty="0"/>
              <a:t>Survey </a:t>
            </a:r>
          </a:p>
          <a:p>
            <a:r>
              <a:rPr lang="en-US" b="1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285264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402537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Topics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7C0AA4-3A3C-DB45-946A-B87EF4CE44E7}"/>
              </a:ext>
            </a:extLst>
          </p:cNvPr>
          <p:cNvSpPr txBox="1"/>
          <p:nvPr/>
        </p:nvSpPr>
        <p:spPr>
          <a:xfrm>
            <a:off x="3667103" y="1771577"/>
            <a:ext cx="4865434" cy="2792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New Analyses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GMACS Tanner model development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TCSAM02 alternative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Proposed models for 2025 assessment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Likelihood profiles (if time permits)</a:t>
            </a:r>
          </a:p>
        </p:txBody>
      </p:sp>
    </p:spTree>
    <p:extLst>
      <p:ext uri="{BB962C8B-B14F-4D97-AF65-F5344CB8AC3E}">
        <p14:creationId xmlns:p14="http://schemas.microsoft.com/office/powerpoint/2010/main" val="220230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E145-7828-B3A5-C394-DED3B07E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6DC563-AD0A-D3BF-173C-CE06289CB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B2FB1-0D63-9F7E-E51C-44ED651D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64" y="167640"/>
            <a:ext cx="5241472" cy="6522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7984C8-33DE-2193-CED2-18BC9D95AC3B}"/>
              </a:ext>
            </a:extLst>
          </p:cNvPr>
          <p:cNvSpPr txBox="1"/>
          <p:nvPr/>
        </p:nvSpPr>
        <p:spPr>
          <a:xfrm>
            <a:off x="5984895" y="16764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1234B-3BEE-7C72-8503-F90C394FAA2B}"/>
              </a:ext>
            </a:extLst>
          </p:cNvPr>
          <p:cNvSpPr txBox="1"/>
          <p:nvPr/>
        </p:nvSpPr>
        <p:spPr>
          <a:xfrm>
            <a:off x="116340" y="1287148"/>
            <a:ext cx="1258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NMFS </a:t>
            </a:r>
          </a:p>
          <a:p>
            <a:r>
              <a:rPr lang="en-US" b="1" dirty="0"/>
              <a:t>Survey </a:t>
            </a:r>
          </a:p>
          <a:p>
            <a:r>
              <a:rPr lang="en-US" b="1" dirty="0"/>
              <a:t>Size Comps</a:t>
            </a:r>
          </a:p>
        </p:txBody>
      </p:sp>
    </p:spTree>
    <p:extLst>
      <p:ext uri="{BB962C8B-B14F-4D97-AF65-F5344CB8AC3E}">
        <p14:creationId xmlns:p14="http://schemas.microsoft.com/office/powerpoint/2010/main" val="109508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6796C-14A2-6025-1CAA-36DFC80F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10B312-BD49-67BF-9E85-3FCA00F4A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659" y="221870"/>
            <a:ext cx="5068544" cy="6483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EC2046-69E3-B303-4882-C35D55EE2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11E85-FB16-52E0-809A-172DC604E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62" y="221870"/>
            <a:ext cx="5109362" cy="64834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A624D-B548-E4D9-1BD0-286BE355D196}"/>
              </a:ext>
            </a:extLst>
          </p:cNvPr>
          <p:cNvSpPr txBox="1"/>
          <p:nvPr/>
        </p:nvSpPr>
        <p:spPr>
          <a:xfrm>
            <a:off x="3621024" y="246254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Immature Females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BCCA8-BBB0-6E03-613E-E71064951361}"/>
              </a:ext>
            </a:extLst>
          </p:cNvPr>
          <p:cNvSpPr txBox="1"/>
          <p:nvPr/>
        </p:nvSpPr>
        <p:spPr>
          <a:xfrm>
            <a:off x="8674608" y="221870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Mature Females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349A8F-1B4F-00AC-33D1-6C268A7565ED}"/>
              </a:ext>
            </a:extLst>
          </p:cNvPr>
          <p:cNvSpPr txBox="1"/>
          <p:nvPr/>
        </p:nvSpPr>
        <p:spPr>
          <a:xfrm>
            <a:off x="116340" y="1379411"/>
            <a:ext cx="1258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NMFS </a:t>
            </a:r>
          </a:p>
          <a:p>
            <a:r>
              <a:rPr lang="en-US" b="1" dirty="0"/>
              <a:t>Survey </a:t>
            </a:r>
          </a:p>
          <a:p>
            <a:r>
              <a:rPr lang="en-US" b="1" dirty="0"/>
              <a:t>Size Comps</a:t>
            </a:r>
          </a:p>
        </p:txBody>
      </p:sp>
    </p:spTree>
    <p:extLst>
      <p:ext uri="{BB962C8B-B14F-4D97-AF65-F5344CB8AC3E}">
        <p14:creationId xmlns:p14="http://schemas.microsoft.com/office/powerpoint/2010/main" val="343205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E98D7-D3AA-0B24-86F1-415C4A41D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819826-398D-3990-BD01-6DD7BDED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DAEA4-949A-EE67-5169-3066CF50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536" y="221870"/>
            <a:ext cx="5191851" cy="6492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C39CE-2A62-AA9D-1148-2BF90279F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588" y="221870"/>
            <a:ext cx="5134072" cy="6492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68BDFD-AEE3-B4B3-0286-28F523B35155}"/>
              </a:ext>
            </a:extLst>
          </p:cNvPr>
          <p:cNvSpPr txBox="1"/>
          <p:nvPr/>
        </p:nvSpPr>
        <p:spPr>
          <a:xfrm>
            <a:off x="116340" y="1262764"/>
            <a:ext cx="1258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Directed</a:t>
            </a:r>
          </a:p>
          <a:p>
            <a:r>
              <a:rPr lang="en-US" b="1" dirty="0"/>
              <a:t>Fishery</a:t>
            </a:r>
          </a:p>
          <a:p>
            <a:r>
              <a:rPr lang="en-US" b="1" dirty="0"/>
              <a:t>Size Comps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CFF45-9FA7-6D10-0F02-CB378C98F4E5}"/>
              </a:ext>
            </a:extLst>
          </p:cNvPr>
          <p:cNvSpPr txBox="1"/>
          <p:nvPr/>
        </p:nvSpPr>
        <p:spPr>
          <a:xfrm>
            <a:off x="4099308" y="380475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retained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E8073-ED8C-CCF5-7CF3-5CAB70776B1A}"/>
              </a:ext>
            </a:extLst>
          </p:cNvPr>
          <p:cNvSpPr txBox="1"/>
          <p:nvPr/>
        </p:nvSpPr>
        <p:spPr>
          <a:xfrm>
            <a:off x="8837297" y="380475"/>
            <a:ext cx="17331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catch (males)</a:t>
            </a:r>
          </a:p>
        </p:txBody>
      </p:sp>
    </p:spTree>
    <p:extLst>
      <p:ext uri="{BB962C8B-B14F-4D97-AF65-F5344CB8AC3E}">
        <p14:creationId xmlns:p14="http://schemas.microsoft.com/office/powerpoint/2010/main" val="1474425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D879-FEFC-C60C-E47E-413D4DF4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A8B19A-E306-BDAB-DDB8-7A22D711A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5264" y="1465638"/>
            <a:ext cx="2893060" cy="474979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722728-3BBD-D8CA-90C7-8F0AAAC6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F076C6-069A-3BD7-F0FC-53C31062F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6731" y="2005174"/>
            <a:ext cx="2893060" cy="36707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5C580B-4CA3-0470-E687-CB583DA97BA4}"/>
              </a:ext>
            </a:extLst>
          </p:cNvPr>
          <p:cNvSpPr txBox="1"/>
          <p:nvPr/>
        </p:nvSpPr>
        <p:spPr>
          <a:xfrm>
            <a:off x="1998402" y="591918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 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887EA1-B319-369A-0E81-79BBFADFFA53}"/>
              </a:ext>
            </a:extLst>
          </p:cNvPr>
          <p:cNvSpPr txBox="1"/>
          <p:nvPr/>
        </p:nvSpPr>
        <p:spPr>
          <a:xfrm>
            <a:off x="1244670" y="160906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44A92-66B5-87DE-51C1-CDE51838C471}"/>
              </a:ext>
            </a:extLst>
          </p:cNvPr>
          <p:cNvSpPr txBox="1"/>
          <p:nvPr/>
        </p:nvSpPr>
        <p:spPr>
          <a:xfrm>
            <a:off x="4086941" y="160906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molt to maturity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C5863-3203-CF7E-0B0B-88F31F6788BF}"/>
              </a:ext>
            </a:extLst>
          </p:cNvPr>
          <p:cNvSpPr txBox="1"/>
          <p:nvPr/>
        </p:nvSpPr>
        <p:spPr>
          <a:xfrm>
            <a:off x="8560949" y="99791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mortality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A48D8D-49C0-C487-FACD-86221FEE90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2204" y="2500279"/>
            <a:ext cx="2893060" cy="2680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05CCFA-C780-0FC3-D730-8B3E58570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58" y="1978397"/>
            <a:ext cx="2893060" cy="372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6A673A-C4E4-065F-5CAA-DDF20C7CF266}"/>
              </a:ext>
            </a:extLst>
          </p:cNvPr>
          <p:cNvSpPr txBox="1"/>
          <p:nvPr/>
        </p:nvSpPr>
        <p:spPr>
          <a:xfrm>
            <a:off x="2538558" y="576353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(mm CW)</a:t>
            </a:r>
          </a:p>
        </p:txBody>
      </p:sp>
    </p:spTree>
    <p:extLst>
      <p:ext uri="{BB962C8B-B14F-4D97-AF65-F5344CB8AC3E}">
        <p14:creationId xmlns:p14="http://schemas.microsoft.com/office/powerpoint/2010/main" val="1207154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F0A3-1328-726A-1212-39B342A8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C31F5E-A3C6-9A4A-7A69-9328ED2A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34A985-4A57-1AEF-1B98-3E95E3A28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248" y="158750"/>
            <a:ext cx="6858000" cy="654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4A9C9E-25EC-D0B1-92B2-9EC92E4416F9}"/>
              </a:ext>
            </a:extLst>
          </p:cNvPr>
          <p:cNvSpPr txBox="1"/>
          <p:nvPr/>
        </p:nvSpPr>
        <p:spPr>
          <a:xfrm>
            <a:off x="116340" y="1377696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Recruitment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0096F-0951-601D-7623-81A0166AE1C1}"/>
              </a:ext>
            </a:extLst>
          </p:cNvPr>
          <p:cNvSpPr txBox="1"/>
          <p:nvPr/>
        </p:nvSpPr>
        <p:spPr>
          <a:xfrm rot="5400000">
            <a:off x="9800548" y="1645920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arithmetic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2CB1C-B120-A161-E52E-09190BA2B015}"/>
              </a:ext>
            </a:extLst>
          </p:cNvPr>
          <p:cNvSpPr txBox="1"/>
          <p:nvPr/>
        </p:nvSpPr>
        <p:spPr>
          <a:xfrm rot="5400000">
            <a:off x="10079470" y="4669537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log-scale</a:t>
            </a:r>
          </a:p>
        </p:txBody>
      </p:sp>
    </p:spTree>
    <p:extLst>
      <p:ext uri="{BB962C8B-B14F-4D97-AF65-F5344CB8AC3E}">
        <p14:creationId xmlns:p14="http://schemas.microsoft.com/office/powerpoint/2010/main" val="168203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F9B09-6EA8-6BB4-0EAE-87FACC92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1CDD42-36B3-0762-A3F2-04D6D68A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2CB9F7-98F1-58EE-DF4D-903F4E93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3225"/>
            <a:ext cx="9421368" cy="61915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CA978A-60A3-C620-9187-2E375F659727}"/>
              </a:ext>
            </a:extLst>
          </p:cNvPr>
          <p:cNvSpPr txBox="1"/>
          <p:nvPr/>
        </p:nvSpPr>
        <p:spPr>
          <a:xfrm>
            <a:off x="116340" y="1292352"/>
            <a:ext cx="1162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Population</a:t>
            </a:r>
          </a:p>
          <a:p>
            <a:r>
              <a:rPr lang="en-US" b="1" dirty="0"/>
              <a:t>Biomass</a:t>
            </a:r>
          </a:p>
        </p:txBody>
      </p:sp>
    </p:spTree>
    <p:extLst>
      <p:ext uri="{BB962C8B-B14F-4D97-AF65-F5344CB8AC3E}">
        <p14:creationId xmlns:p14="http://schemas.microsoft.com/office/powerpoint/2010/main" val="1234133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0DEDC-EF89-513C-BEA7-E5F765EDB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60FDF5-A757-CAB8-E100-DF6E2DDD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B59563-D5C7-126C-0F96-3F25DADC2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101600"/>
            <a:ext cx="6832600" cy="6654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460DF0-3AC2-00B5-57FF-D715D9C1EB22}"/>
              </a:ext>
            </a:extLst>
          </p:cNvPr>
          <p:cNvSpPr txBox="1"/>
          <p:nvPr/>
        </p:nvSpPr>
        <p:spPr>
          <a:xfrm>
            <a:off x="116340" y="1255776"/>
            <a:ext cx="1931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NMFS Survey</a:t>
            </a:r>
          </a:p>
          <a:p>
            <a:r>
              <a:rPr lang="en-US" b="1" dirty="0"/>
              <a:t>Capture Probability</a:t>
            </a:r>
          </a:p>
          <a:p>
            <a:r>
              <a:rPr lang="en-US" b="1" dirty="0"/>
              <a:t>Curves</a:t>
            </a:r>
          </a:p>
        </p:txBody>
      </p:sp>
    </p:spTree>
    <p:extLst>
      <p:ext uri="{BB962C8B-B14F-4D97-AF65-F5344CB8AC3E}">
        <p14:creationId xmlns:p14="http://schemas.microsoft.com/office/powerpoint/2010/main" val="2615654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C2436-C046-86DC-B503-79E807B0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6C44B-D936-E908-5871-521CC29F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519C-26D7-E8B9-3328-9A568252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56" y="749807"/>
            <a:ext cx="7790688" cy="5139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E16060-2BDE-D65D-C88F-8E9D9FE36B6B}"/>
              </a:ext>
            </a:extLst>
          </p:cNvPr>
          <p:cNvSpPr txBox="1"/>
          <p:nvPr/>
        </p:nvSpPr>
        <p:spPr>
          <a:xfrm>
            <a:off x="116340" y="1255776"/>
            <a:ext cx="1752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Directed Fishery</a:t>
            </a:r>
          </a:p>
          <a:p>
            <a:r>
              <a:rPr lang="en-US" b="1" dirty="0"/>
              <a:t>Retention Curves</a:t>
            </a:r>
          </a:p>
        </p:txBody>
      </p:sp>
    </p:spTree>
    <p:extLst>
      <p:ext uri="{BB962C8B-B14F-4D97-AF65-F5344CB8AC3E}">
        <p14:creationId xmlns:p14="http://schemas.microsoft.com/office/powerpoint/2010/main" val="1862137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75BA0-6770-BDEB-5579-7F9F5055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48300F-E5AE-EC82-195E-986F1BA2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01FAD9-4187-206B-F264-11CB913BF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706" y="221870"/>
            <a:ext cx="9832954" cy="6573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E8B082-4BCA-F0A0-22A7-8D3C7B88738C}"/>
              </a:ext>
            </a:extLst>
          </p:cNvPr>
          <p:cNvSpPr txBox="1"/>
          <p:nvPr/>
        </p:nvSpPr>
        <p:spPr>
          <a:xfrm>
            <a:off x="116340" y="1255776"/>
            <a:ext cx="1819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Directed Fishery</a:t>
            </a:r>
          </a:p>
          <a:p>
            <a:r>
              <a:rPr lang="en-US" b="1" dirty="0"/>
              <a:t>Selectivity Curves</a:t>
            </a:r>
          </a:p>
          <a:p>
            <a:r>
              <a:rPr lang="en-US" b="1" dirty="0"/>
              <a:t>(males)</a:t>
            </a:r>
          </a:p>
        </p:txBody>
      </p:sp>
    </p:spTree>
    <p:extLst>
      <p:ext uri="{BB962C8B-B14F-4D97-AF65-F5344CB8AC3E}">
        <p14:creationId xmlns:p14="http://schemas.microsoft.com/office/powerpoint/2010/main" val="377154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8E462B-0C83-8579-8D4D-9E92ACF9B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7FAC3-9D53-D38A-AB90-B30DA0F8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A3E756-DD91-D795-3853-166AA545B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76" y="231415"/>
            <a:ext cx="5130956" cy="65156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6A359C-B800-E887-1309-C4B98E5CA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632" y="231415"/>
            <a:ext cx="5114028" cy="6515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CCDFA-3F72-AF17-783E-E5A5D9096658}"/>
              </a:ext>
            </a:extLst>
          </p:cNvPr>
          <p:cNvSpPr txBox="1"/>
          <p:nvPr/>
        </p:nvSpPr>
        <p:spPr>
          <a:xfrm>
            <a:off x="116340" y="1255776"/>
            <a:ext cx="1819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Bycatch</a:t>
            </a:r>
          </a:p>
          <a:p>
            <a:r>
              <a:rPr lang="en-US" b="1" dirty="0"/>
              <a:t>Selectivity Curves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1064B4-FA17-4EE4-21B7-3371C35E8956}"/>
              </a:ext>
            </a:extLst>
          </p:cNvPr>
          <p:cNvSpPr txBox="1"/>
          <p:nvPr/>
        </p:nvSpPr>
        <p:spPr>
          <a:xfrm>
            <a:off x="4151456" y="4674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158CBB-24C3-4858-205D-35BEA4870A59}"/>
              </a:ext>
            </a:extLst>
          </p:cNvPr>
          <p:cNvSpPr txBox="1"/>
          <p:nvPr/>
        </p:nvSpPr>
        <p:spPr>
          <a:xfrm>
            <a:off x="9442476" y="8655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1517157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" y="227532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/>
              <a:t>Recent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ADE1C-B5CC-67B8-FD8D-74BF4E8D9709}"/>
              </a:ext>
            </a:extLst>
          </p:cNvPr>
          <p:cNvSpPr txBox="1"/>
          <p:nvPr/>
        </p:nvSpPr>
        <p:spPr>
          <a:xfrm>
            <a:off x="2453944" y="1206690"/>
            <a:ext cx="87430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GMACS model that matches current assessment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substantial progress (but not completely finished)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BSFRF SBS selectivity analysis to provide priors on NMFS selectivity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partial: model 25_02 uses estimated capture probability curves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Show OSA residuals and diagnostics for size compositions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Develop likelihood profiles for model(s)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“successful” and “unsuccessful” cohorts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6CAD5F-6680-1D6A-E5DA-F291ABB2BE9F}"/>
              </a:ext>
            </a:extLst>
          </p:cNvPr>
          <p:cNvSpPr txBox="1"/>
          <p:nvPr/>
        </p:nvSpPr>
        <p:spPr>
          <a:xfrm>
            <a:off x="1871668" y="745025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SSC/CPT Requests Addressed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137F47-38BF-560C-18AF-2CA19864F3E9}"/>
              </a:ext>
            </a:extLst>
          </p:cNvPr>
          <p:cNvSpPr txBox="1"/>
          <p:nvPr/>
        </p:nvSpPr>
        <p:spPr>
          <a:xfrm>
            <a:off x="1871668" y="4001962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40C7-460E-B26F-CAAF-B79EEC13C14F}"/>
              </a:ext>
            </a:extLst>
          </p:cNvPr>
          <p:cNvSpPr txBox="1"/>
          <p:nvPr/>
        </p:nvSpPr>
        <p:spPr>
          <a:xfrm>
            <a:off x="2453943" y="4334837"/>
            <a:ext cx="6714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Compare AKFIN and </a:t>
            </a:r>
            <a:r>
              <a:rPr lang="en-US" sz="2400" dirty="0" err="1"/>
              <a:t>crabpack</a:t>
            </a:r>
            <a:r>
              <a:rPr lang="en-US" sz="2400" dirty="0"/>
              <a:t> data pulls (SAP request)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GMACS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fixed issues with time blocks for survey catchability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added “zero pop” start option to match TCSAM02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added ascending normal selectivity curve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91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9C3F6-3780-047A-CB0F-8E78C676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92C5B-EBF9-3BEB-7852-E13C5E2BD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65EDD9-FB38-4488-243E-8397506C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635" y="221870"/>
            <a:ext cx="5025254" cy="6455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A4C4EC-7B7D-B3C9-4176-5A04994E4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100" y="221870"/>
            <a:ext cx="5020029" cy="6455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0DE8E-AC13-8442-D898-C062F561FDCF}"/>
              </a:ext>
            </a:extLst>
          </p:cNvPr>
          <p:cNvSpPr txBox="1"/>
          <p:nvPr/>
        </p:nvSpPr>
        <p:spPr>
          <a:xfrm>
            <a:off x="5666234" y="22187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</a:t>
            </a:r>
          </a:p>
          <a:p>
            <a:r>
              <a:rPr lang="en-US" dirty="0"/>
              <a:t>fishery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D246E-5CB1-4D14-B955-8D30A0E389F6}"/>
              </a:ext>
            </a:extLst>
          </p:cNvPr>
          <p:cNvSpPr txBox="1"/>
          <p:nvPr/>
        </p:nvSpPr>
        <p:spPr>
          <a:xfrm>
            <a:off x="5782451" y="1840992"/>
            <a:ext cx="627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</a:t>
            </a:r>
          </a:p>
          <a:p>
            <a:r>
              <a:rPr lang="en-US" dirty="0"/>
              <a:t>crab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B936C-493A-0A91-81E4-7097DE4D3A16}"/>
              </a:ext>
            </a:extLst>
          </p:cNvPr>
          <p:cNvSpPr txBox="1"/>
          <p:nvPr/>
        </p:nvSpPr>
        <p:spPr>
          <a:xfrm>
            <a:off x="5572457" y="358820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BBRKC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735571-345E-38E8-8159-56B4302E9C7C}"/>
              </a:ext>
            </a:extLst>
          </p:cNvPr>
          <p:cNvSpPr txBox="1"/>
          <p:nvPr/>
        </p:nvSpPr>
        <p:spPr>
          <a:xfrm>
            <a:off x="5296741" y="513286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groundfish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90D95-BA4C-B41B-7617-1AE0BC328AF1}"/>
              </a:ext>
            </a:extLst>
          </p:cNvPr>
          <p:cNvSpPr txBox="1"/>
          <p:nvPr/>
        </p:nvSpPr>
        <p:spPr>
          <a:xfrm>
            <a:off x="116340" y="1255776"/>
            <a:ext cx="1699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Estimated</a:t>
            </a:r>
          </a:p>
          <a:p>
            <a:r>
              <a:rPr lang="en-US" b="1" dirty="0"/>
              <a:t>Fishing Mortality</a:t>
            </a:r>
          </a:p>
          <a:p>
            <a:r>
              <a:rPr lang="en-US" b="1" dirty="0"/>
              <a:t>Rates</a:t>
            </a:r>
          </a:p>
        </p:txBody>
      </p:sp>
    </p:spTree>
    <p:extLst>
      <p:ext uri="{BB962C8B-B14F-4D97-AF65-F5344CB8AC3E}">
        <p14:creationId xmlns:p14="http://schemas.microsoft.com/office/powerpoint/2010/main" val="219835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A7A8F-54E9-E905-D9FF-18DFF07BD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92FEB2-300A-E054-D1FC-EA6DF185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GMACS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30E36-7F7F-86DF-ACA0-25891D203E07}"/>
              </a:ext>
            </a:extLst>
          </p:cNvPr>
          <p:cNvSpPr txBox="1"/>
          <p:nvPr/>
        </p:nvSpPr>
        <p:spPr>
          <a:xfrm>
            <a:off x="2938272" y="1255776"/>
            <a:ext cx="8049448" cy="4639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structures are pretty well matched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time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similar parameters and functions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Model fits to data are similar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Estimated temporal population variability/trends are similar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Overall scales are mismatched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Issues appear related 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differences with treatment of recruitment during model “spin-up”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selectivity/catchability estimation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Differences in penalties??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3FBAF-E700-C0A2-7B90-2F546A7E4285}"/>
              </a:ext>
            </a:extLst>
          </p:cNvPr>
          <p:cNvSpPr txBox="1"/>
          <p:nvPr/>
        </p:nvSpPr>
        <p:spPr>
          <a:xfrm>
            <a:off x="4998720" y="439914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5249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FF170-86B5-9C35-7D5C-40ED071B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3227F7-543A-5A35-8F2D-B1FD9D40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804" y="268059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Models </a:t>
            </a:r>
          </a:p>
        </p:txBody>
      </p:sp>
    </p:spTree>
    <p:extLst>
      <p:ext uri="{BB962C8B-B14F-4D97-AF65-F5344CB8AC3E}">
        <p14:creationId xmlns:p14="http://schemas.microsoft.com/office/powerpoint/2010/main" val="3858623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E1037-B68B-317F-2BA6-4C939162D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F60AB-2D73-051A-F970-84408A14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2ED2BE-88AE-85E8-C6A6-EEEA3433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053" y="3422903"/>
            <a:ext cx="3256785" cy="3197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CE1F3C-A890-67AD-C4CA-7600A7F26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09" y="4219566"/>
            <a:ext cx="6845718" cy="189552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9739A5-EA14-74AC-F7D0-E1742B978ACB}"/>
              </a:ext>
            </a:extLst>
          </p:cNvPr>
          <p:cNvGrpSpPr/>
          <p:nvPr/>
        </p:nvGrpSpPr>
        <p:grpSpPr>
          <a:xfrm>
            <a:off x="2574725" y="937195"/>
            <a:ext cx="7544624" cy="2485708"/>
            <a:chOff x="2574725" y="937195"/>
            <a:chExt cx="7544624" cy="2485708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425A513-C41D-1FCC-A25D-CE6A855547A6}"/>
                </a:ext>
              </a:extLst>
            </p:cNvPr>
            <p:cNvCxnSpPr>
              <a:cxnSpLocks/>
              <a:stCxn id="7" idx="6"/>
              <a:endCxn id="11" idx="2"/>
            </p:cNvCxnSpPr>
            <p:nvPr/>
          </p:nvCxnSpPr>
          <p:spPr>
            <a:xfrm>
              <a:off x="5766208" y="2489172"/>
              <a:ext cx="805220" cy="29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994F5D-5457-0000-0353-6A7316BE656F}"/>
                </a:ext>
              </a:extLst>
            </p:cNvPr>
            <p:cNvSpPr/>
            <p:nvPr/>
          </p:nvSpPr>
          <p:spPr>
            <a:xfrm>
              <a:off x="2574725" y="1936969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100000">
                  <a:srgbClr val="92D050"/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22.03d5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363EA8-B30B-BEA9-26F3-178AAC638DC8}"/>
                </a:ext>
              </a:extLst>
            </p:cNvPr>
            <p:cNvSpPr txBox="1"/>
            <p:nvPr/>
          </p:nvSpPr>
          <p:spPr>
            <a:xfrm>
              <a:off x="4474544" y="1142893"/>
              <a:ext cx="1372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 tail compression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8D4335B-1AF7-BBC2-7195-7B61D8A604A7}"/>
                </a:ext>
              </a:extLst>
            </p:cNvPr>
            <p:cNvSpPr/>
            <p:nvPr/>
          </p:nvSpPr>
          <p:spPr>
            <a:xfrm>
              <a:off x="4554925" y="1936969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CD53077-B1C9-922A-2C95-8C421778D4AD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3786008" y="2489172"/>
              <a:ext cx="76891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7D3679-5CBC-DB82-1D57-DE3733C507F7}"/>
                </a:ext>
              </a:extLst>
            </p:cNvPr>
            <p:cNvSpPr txBox="1"/>
            <p:nvPr/>
          </p:nvSpPr>
          <p:spPr>
            <a:xfrm>
              <a:off x="6162212" y="1142894"/>
              <a:ext cx="20297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survey observations</a:t>
              </a:r>
            </a:p>
            <a:p>
              <a:pPr algn="ctr"/>
              <a:r>
                <a:rPr lang="en-US" dirty="0"/>
                <a:t>normally-distributed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2651207-374D-63D4-CD8F-C21D97CF23B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7782711" y="2489176"/>
              <a:ext cx="731520" cy="29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660AC4B-A345-ABFF-8B0F-308E8FF47E49}"/>
                </a:ext>
              </a:extLst>
            </p:cNvPr>
            <p:cNvSpPr/>
            <p:nvPr/>
          </p:nvSpPr>
          <p:spPr>
            <a:xfrm>
              <a:off x="6571428" y="1939921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25_01a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E77176-6D9C-3E01-3656-C5FDB4147031}"/>
                </a:ext>
              </a:extLst>
            </p:cNvPr>
            <p:cNvSpPr/>
            <p:nvPr/>
          </p:nvSpPr>
          <p:spPr>
            <a:xfrm>
              <a:off x="8498856" y="1949166"/>
              <a:ext cx="1211283" cy="1104405"/>
            </a:xfrm>
            <a:prstGeom prst="ellipse">
              <a:avLst/>
            </a:prstGeom>
            <a:gradFill>
              <a:gsLst>
                <a:gs pos="0">
                  <a:srgbClr val="00B050">
                    <a:alpha val="29412"/>
                  </a:srgbClr>
                </a:gs>
                <a:gs pos="100000">
                  <a:srgbClr val="92D050">
                    <a:alpha val="20000"/>
                  </a:srgbClr>
                </a:gs>
              </a:gsLst>
            </a:gra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25_02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274614-C1D4-FE66-A58B-77B35B548D3D}"/>
                </a:ext>
              </a:extLst>
            </p:cNvPr>
            <p:cNvSpPr txBox="1"/>
            <p:nvPr/>
          </p:nvSpPr>
          <p:spPr>
            <a:xfrm>
              <a:off x="8089640" y="1004394"/>
              <a:ext cx="202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Used SBS-derived catchability curves for NMFS survey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06C95B-140D-A90C-B74C-80410B679894}"/>
                </a:ext>
              </a:extLst>
            </p:cNvPr>
            <p:cNvSpPr txBox="1"/>
            <p:nvPr/>
          </p:nvSpPr>
          <p:spPr>
            <a:xfrm>
              <a:off x="2911185" y="3038650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EBA1DB-8E82-7E72-8A65-7197E276A515}"/>
                </a:ext>
              </a:extLst>
            </p:cNvPr>
            <p:cNvSpPr txBox="1"/>
            <p:nvPr/>
          </p:nvSpPr>
          <p:spPr>
            <a:xfrm>
              <a:off x="4909535" y="3038650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34B7BE-AF7E-328D-CDA2-005338E81A73}"/>
                </a:ext>
              </a:extLst>
            </p:cNvPr>
            <p:cNvSpPr txBox="1"/>
            <p:nvPr/>
          </p:nvSpPr>
          <p:spPr>
            <a:xfrm>
              <a:off x="6926037" y="305357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357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E1A188-0FAB-366B-6ADC-A253BA0A1799}"/>
                </a:ext>
              </a:extLst>
            </p:cNvPr>
            <p:cNvSpPr txBox="1"/>
            <p:nvPr/>
          </p:nvSpPr>
          <p:spPr>
            <a:xfrm>
              <a:off x="8853465" y="3053571"/>
              <a:ext cx="5020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353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6718C0C-B747-7A3B-CB92-813ED1A76196}"/>
                </a:ext>
              </a:extLst>
            </p:cNvPr>
            <p:cNvSpPr txBox="1"/>
            <p:nvPr/>
          </p:nvSpPr>
          <p:spPr>
            <a:xfrm>
              <a:off x="2574725" y="937195"/>
              <a:ext cx="121700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2025</a:t>
              </a:r>
            </a:p>
            <a:p>
              <a:pPr algn="ctr"/>
              <a:r>
                <a:rPr lang="en-US" dirty="0"/>
                <a:t>Assessment</a:t>
              </a:r>
            </a:p>
            <a:p>
              <a:pPr algn="ctr"/>
              <a:r>
                <a:rPr lang="en-US" dirty="0"/>
                <a:t>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7276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EAF41-3D7D-CF46-8789-9B32C7FB9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055DF0-4C43-2DC4-F9BB-53086706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93" y="883919"/>
            <a:ext cx="11010827" cy="55717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E4EB1F-A419-0A37-41CF-A2A1E5BC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Models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9FB97E-37BC-4DF4-6617-1E747F0AC144}"/>
              </a:ext>
            </a:extLst>
          </p:cNvPr>
          <p:cNvSpPr txBox="1"/>
          <p:nvPr/>
        </p:nvSpPr>
        <p:spPr>
          <a:xfrm>
            <a:off x="4377541" y="402337"/>
            <a:ext cx="3954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Fits to directed fishery catch biomass</a:t>
            </a:r>
          </a:p>
        </p:txBody>
      </p:sp>
    </p:spTree>
    <p:extLst>
      <p:ext uri="{BB962C8B-B14F-4D97-AF65-F5344CB8AC3E}">
        <p14:creationId xmlns:p14="http://schemas.microsoft.com/office/powerpoint/2010/main" val="2276889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8E834-341F-909B-78C8-58B8B2DF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F0F7E6-CA6D-61B4-7CCC-CDB3A73F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8F70E-B26D-589D-34F0-D6E97C3D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15" y="107122"/>
            <a:ext cx="8787473" cy="6643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795DA0-B847-3DEF-66C1-29635F259418}"/>
              </a:ext>
            </a:extLst>
          </p:cNvPr>
          <p:cNvSpPr txBox="1"/>
          <p:nvPr/>
        </p:nvSpPr>
        <p:spPr>
          <a:xfrm>
            <a:off x="116340" y="1280160"/>
            <a:ext cx="1749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</a:t>
            </a:r>
          </a:p>
          <a:p>
            <a:r>
              <a:rPr lang="en-US" sz="2000" dirty="0"/>
              <a:t>catch biomass </a:t>
            </a:r>
          </a:p>
          <a:p>
            <a:r>
              <a:rPr lang="en-US" sz="2000" dirty="0"/>
              <a:t>in bycatch fleets </a:t>
            </a:r>
          </a:p>
        </p:txBody>
      </p:sp>
    </p:spTree>
    <p:extLst>
      <p:ext uri="{BB962C8B-B14F-4D97-AF65-F5344CB8AC3E}">
        <p14:creationId xmlns:p14="http://schemas.microsoft.com/office/powerpoint/2010/main" val="2943760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21501-9B39-D40C-19DB-1F1CD74BE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2F7C25-EF23-A100-4BD0-2F7A2D1C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6A41C0-8EF1-9970-6B25-6D897C53B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24" y="438768"/>
            <a:ext cx="9643254" cy="6197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CAE32-5C2C-CB09-E1D2-361BBEB9AEAE}"/>
              </a:ext>
            </a:extLst>
          </p:cNvPr>
          <p:cNvSpPr txBox="1"/>
          <p:nvPr/>
        </p:nvSpPr>
        <p:spPr>
          <a:xfrm>
            <a:off x="116340" y="1280160"/>
            <a:ext cx="18325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male</a:t>
            </a:r>
          </a:p>
          <a:p>
            <a:r>
              <a:rPr lang="en-US" sz="2000" dirty="0"/>
              <a:t>size comps </a:t>
            </a:r>
          </a:p>
          <a:p>
            <a:r>
              <a:rPr lang="en-US" sz="2000" dirty="0"/>
              <a:t>in directed fishery</a:t>
            </a:r>
          </a:p>
        </p:txBody>
      </p:sp>
    </p:spTree>
    <p:extLst>
      <p:ext uri="{BB962C8B-B14F-4D97-AF65-F5344CB8AC3E}">
        <p14:creationId xmlns:p14="http://schemas.microsoft.com/office/powerpoint/2010/main" val="266187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83208-398E-436B-A785-965F556B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8A6753-E921-175A-3B93-9C504894A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C85C8-2331-CEA4-E1C5-BF44385B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70" y="221870"/>
            <a:ext cx="9758308" cy="6300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7AF0D0-473C-C701-3D27-6C3393163BB8}"/>
              </a:ext>
            </a:extLst>
          </p:cNvPr>
          <p:cNvSpPr txBox="1"/>
          <p:nvPr/>
        </p:nvSpPr>
        <p:spPr>
          <a:xfrm>
            <a:off x="116340" y="1280160"/>
            <a:ext cx="18325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female</a:t>
            </a:r>
          </a:p>
          <a:p>
            <a:r>
              <a:rPr lang="en-US" sz="2000" dirty="0"/>
              <a:t>size comps </a:t>
            </a:r>
          </a:p>
          <a:p>
            <a:r>
              <a:rPr lang="en-US" sz="2000" dirty="0"/>
              <a:t>in directed fishery</a:t>
            </a:r>
          </a:p>
        </p:txBody>
      </p:sp>
    </p:spTree>
    <p:extLst>
      <p:ext uri="{BB962C8B-B14F-4D97-AF65-F5344CB8AC3E}">
        <p14:creationId xmlns:p14="http://schemas.microsoft.com/office/powerpoint/2010/main" val="422556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56772-DD1F-6EF2-2379-876020586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72976F-747D-C575-FBB7-2DDBAAC3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281844-2A9B-22AF-ED9C-BB13F004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46" y="141658"/>
            <a:ext cx="5512490" cy="6494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71C1D-0D10-C061-3931-218E7CC9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64" y="221870"/>
            <a:ext cx="4782397" cy="641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9DE49-71BE-50A9-C688-ABC215D9D078}"/>
              </a:ext>
            </a:extLst>
          </p:cNvPr>
          <p:cNvSpPr txBox="1"/>
          <p:nvPr/>
        </p:nvSpPr>
        <p:spPr>
          <a:xfrm>
            <a:off x="4177326" y="27083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A52D-D0B8-E853-037F-E7F153A96FDC}"/>
              </a:ext>
            </a:extLst>
          </p:cNvPr>
          <p:cNvSpPr txBox="1"/>
          <p:nvPr/>
        </p:nvSpPr>
        <p:spPr>
          <a:xfrm>
            <a:off x="9412262" y="270838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14D36-6C99-5E32-35A8-19D2EE54D671}"/>
              </a:ext>
            </a:extLst>
          </p:cNvPr>
          <p:cNvSpPr txBox="1"/>
          <p:nvPr/>
        </p:nvSpPr>
        <p:spPr>
          <a:xfrm>
            <a:off x="116340" y="1280160"/>
            <a:ext cx="17636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NMFS</a:t>
            </a:r>
          </a:p>
          <a:p>
            <a:r>
              <a:rPr lang="en-US" sz="2000" dirty="0"/>
              <a:t>survey biomass  </a:t>
            </a:r>
          </a:p>
        </p:txBody>
      </p:sp>
    </p:spTree>
    <p:extLst>
      <p:ext uri="{BB962C8B-B14F-4D97-AF65-F5344CB8AC3E}">
        <p14:creationId xmlns:p14="http://schemas.microsoft.com/office/powerpoint/2010/main" val="3585860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14A5D-226A-2F78-B3A4-32C868C5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DB5846-6829-9DAB-931B-9439F4EB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EBF46-E421-C3B3-CAD7-0A325BBDC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697" y="459124"/>
            <a:ext cx="9183007" cy="5939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2E901-53CB-882A-3F23-AEDA108518E0}"/>
              </a:ext>
            </a:extLst>
          </p:cNvPr>
          <p:cNvSpPr txBox="1"/>
          <p:nvPr/>
        </p:nvSpPr>
        <p:spPr>
          <a:xfrm>
            <a:off x="116340" y="1280160"/>
            <a:ext cx="16818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male</a:t>
            </a:r>
          </a:p>
          <a:p>
            <a:r>
              <a:rPr lang="en-US" sz="2000" dirty="0"/>
              <a:t>size comps </a:t>
            </a:r>
          </a:p>
          <a:p>
            <a:r>
              <a:rPr lang="en-US" sz="2000" dirty="0"/>
              <a:t>in NMFS survey</a:t>
            </a:r>
          </a:p>
        </p:txBody>
      </p:sp>
    </p:spTree>
    <p:extLst>
      <p:ext uri="{BB962C8B-B14F-4D97-AF65-F5344CB8AC3E}">
        <p14:creationId xmlns:p14="http://schemas.microsoft.com/office/powerpoint/2010/main" val="1326151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1E0E-44FE-6345-BF30-F1B5BF83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36"/>
            <a:ext cx="7886700" cy="573321"/>
          </a:xfrm>
        </p:spPr>
        <p:txBody>
          <a:bodyPr>
            <a:noAutofit/>
          </a:bodyPr>
          <a:lstStyle/>
          <a:p>
            <a:r>
              <a:rPr lang="en-US" sz="3200" dirty="0" err="1"/>
              <a:t>crabpack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DF2AA-6E28-E0F4-1949-7D138D6B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58" y="610457"/>
            <a:ext cx="4625105" cy="5724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BF9B67-C115-8BE1-E8CD-19747AE26E93}"/>
              </a:ext>
            </a:extLst>
          </p:cNvPr>
          <p:cNvSpPr txBox="1"/>
          <p:nvPr/>
        </p:nvSpPr>
        <p:spPr>
          <a:xfrm>
            <a:off x="90152" y="1756720"/>
            <a:ext cx="2781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1979: use standard stations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2016+: use best precision to convert CW to weight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4D7E9-26D8-0D59-A174-9E72D5334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863" y="610457"/>
            <a:ext cx="4595364" cy="5724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71EC38-8639-7F3C-D99C-6BBA43A7231A}"/>
              </a:ext>
            </a:extLst>
          </p:cNvPr>
          <p:cNvSpPr txBox="1"/>
          <p:nvPr/>
        </p:nvSpPr>
        <p:spPr>
          <a:xfrm>
            <a:off x="548640" y="141224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871893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FE5C7-EBC1-41FB-3520-553CA0420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1D9E1E-F65B-5876-AFED-01682A43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CB85D-12ED-274C-EBBC-8A7F51F65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10" y="337858"/>
            <a:ext cx="9443657" cy="5921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3CF78D-A9D4-AA02-3441-6B4A69173ADD}"/>
              </a:ext>
            </a:extLst>
          </p:cNvPr>
          <p:cNvSpPr txBox="1"/>
          <p:nvPr/>
        </p:nvSpPr>
        <p:spPr>
          <a:xfrm>
            <a:off x="116340" y="1280160"/>
            <a:ext cx="23759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immature female</a:t>
            </a:r>
          </a:p>
          <a:p>
            <a:r>
              <a:rPr lang="en-US" sz="2000" dirty="0"/>
              <a:t>size comps </a:t>
            </a:r>
          </a:p>
          <a:p>
            <a:r>
              <a:rPr lang="en-US" sz="2000" dirty="0"/>
              <a:t>in NMFS survey</a:t>
            </a:r>
          </a:p>
        </p:txBody>
      </p:sp>
    </p:spTree>
    <p:extLst>
      <p:ext uri="{BB962C8B-B14F-4D97-AF65-F5344CB8AC3E}">
        <p14:creationId xmlns:p14="http://schemas.microsoft.com/office/powerpoint/2010/main" val="673844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77E9F-E5DD-79DF-0522-7AEEE53AF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2F52E5-EB7D-2EB9-BFA9-A423312F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F5920A-22E9-BE12-D5F9-4032314F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5758"/>
            <a:ext cx="9165336" cy="5706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E159B3-4C8B-5B3E-9CFA-9857E8732C9D}"/>
              </a:ext>
            </a:extLst>
          </p:cNvPr>
          <p:cNvSpPr txBox="1"/>
          <p:nvPr/>
        </p:nvSpPr>
        <p:spPr>
          <a:xfrm>
            <a:off x="116340" y="1280160"/>
            <a:ext cx="2154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Fits to mature female</a:t>
            </a:r>
          </a:p>
          <a:p>
            <a:r>
              <a:rPr lang="en-US" sz="2000" dirty="0"/>
              <a:t>size comps </a:t>
            </a:r>
          </a:p>
          <a:p>
            <a:r>
              <a:rPr lang="en-US" sz="2000" dirty="0"/>
              <a:t>in NMFS survey</a:t>
            </a:r>
          </a:p>
        </p:txBody>
      </p:sp>
    </p:spTree>
    <p:extLst>
      <p:ext uri="{BB962C8B-B14F-4D97-AF65-F5344CB8AC3E}">
        <p14:creationId xmlns:p14="http://schemas.microsoft.com/office/powerpoint/2010/main" val="2457655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AE06E-02D7-1754-9D8A-46D1CD2CB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53809-3F6F-F4EC-DF4A-F79367A78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60F7B-B8C4-43A8-FA87-16E826038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20" y="221870"/>
            <a:ext cx="8921496" cy="6481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343CD-12FF-C7FD-DE98-DA33BFFC6AB9}"/>
              </a:ext>
            </a:extLst>
          </p:cNvPr>
          <p:cNvSpPr txBox="1"/>
          <p:nvPr/>
        </p:nvSpPr>
        <p:spPr>
          <a:xfrm>
            <a:off x="116340" y="1280160"/>
            <a:ext cx="1176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Estimated </a:t>
            </a:r>
          </a:p>
          <a:p>
            <a:r>
              <a:rPr lang="en-US" sz="2000" dirty="0"/>
              <a:t>model</a:t>
            </a:r>
          </a:p>
          <a:p>
            <a:r>
              <a:rPr lang="en-US" sz="2000" dirty="0"/>
              <a:t>processes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8A839-CC68-5066-6725-3147039BAEFC}"/>
              </a:ext>
            </a:extLst>
          </p:cNvPr>
          <p:cNvSpPr txBox="1"/>
          <p:nvPr/>
        </p:nvSpPr>
        <p:spPr>
          <a:xfrm>
            <a:off x="3377184" y="380475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3B48E-5228-53FF-F3F5-AC33998CDB81}"/>
              </a:ext>
            </a:extLst>
          </p:cNvPr>
          <p:cNvSpPr txBox="1"/>
          <p:nvPr/>
        </p:nvSpPr>
        <p:spPr>
          <a:xfrm>
            <a:off x="8570976" y="56514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mortality</a:t>
            </a:r>
          </a:p>
        </p:txBody>
      </p:sp>
    </p:spTree>
    <p:extLst>
      <p:ext uri="{BB962C8B-B14F-4D97-AF65-F5344CB8AC3E}">
        <p14:creationId xmlns:p14="http://schemas.microsoft.com/office/powerpoint/2010/main" val="2164386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8B233-4C4C-B337-6160-F56D7293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6FF8C-F69D-6C9F-5D49-8DAD6116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E4CAB-A3BF-3F1A-E4F7-A4C899345EC1}"/>
              </a:ext>
            </a:extLst>
          </p:cNvPr>
          <p:cNvGrpSpPr/>
          <p:nvPr/>
        </p:nvGrpSpPr>
        <p:grpSpPr>
          <a:xfrm>
            <a:off x="2720405" y="286512"/>
            <a:ext cx="9110459" cy="6284976"/>
            <a:chOff x="2488757" y="286512"/>
            <a:chExt cx="9110459" cy="62849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ABCFA5-498F-BD51-05C9-52F7CB183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8757" y="286512"/>
              <a:ext cx="4569223" cy="628497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0DAC89-B399-1DCC-65CA-7B5711F5C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2361" y="286512"/>
              <a:ext cx="4466855" cy="628497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4FC43E-7C08-4F2D-DEB6-86BF44F8CC9B}"/>
                </a:ext>
              </a:extLst>
            </p:cNvPr>
            <p:cNvSpPr txBox="1"/>
            <p:nvPr/>
          </p:nvSpPr>
          <p:spPr>
            <a:xfrm>
              <a:off x="4242816" y="359664"/>
              <a:ext cx="1205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Recruitment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14BAF2-5AF4-0FAB-C76A-0F6F3559724D}"/>
                </a:ext>
              </a:extLst>
            </p:cNvPr>
            <p:cNvSpPr txBox="1"/>
            <p:nvPr/>
          </p:nvSpPr>
          <p:spPr>
            <a:xfrm>
              <a:off x="8827008" y="391875"/>
              <a:ext cx="1553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Mature Biomass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0FBD9B3-84DD-B04E-3E0E-22377A92FABF}"/>
              </a:ext>
            </a:extLst>
          </p:cNvPr>
          <p:cNvSpPr txBox="1"/>
          <p:nvPr/>
        </p:nvSpPr>
        <p:spPr>
          <a:xfrm>
            <a:off x="116340" y="1280160"/>
            <a:ext cx="11769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Estimated </a:t>
            </a:r>
          </a:p>
          <a:p>
            <a:r>
              <a:rPr lang="en-US" sz="2000" dirty="0"/>
              <a:t>model</a:t>
            </a:r>
          </a:p>
          <a:p>
            <a:r>
              <a:rPr lang="en-US" sz="2000" dirty="0"/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32149217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75A8-5113-3ADA-09DC-C7E431848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D481F-E726-EA82-7B76-4791425AE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7EB13-C6BF-564C-3346-250EEF491F7B}"/>
              </a:ext>
            </a:extLst>
          </p:cNvPr>
          <p:cNvSpPr txBox="1"/>
          <p:nvPr/>
        </p:nvSpPr>
        <p:spPr>
          <a:xfrm>
            <a:off x="5060036" y="43932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Fishery Catchability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CC53A-6505-1ACB-7653-397DC19AF3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1513840"/>
            <a:ext cx="6140500" cy="3830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6342B9-1747-3154-19D9-30BBA521B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339" y="1513840"/>
            <a:ext cx="6140499" cy="383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18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11652-77ED-05AA-5367-36822718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8ABBD-E6A9-1E92-4536-8D5A3CDF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88E35-E120-8808-D414-A44C74C84D0E}"/>
              </a:ext>
            </a:extLst>
          </p:cNvPr>
          <p:cNvSpPr txBox="1"/>
          <p:nvPr/>
        </p:nvSpPr>
        <p:spPr>
          <a:xfrm>
            <a:off x="2780752" y="25500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Fishery Selectivity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7F3729-318D-E574-9D6D-804B53B5C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2" y="0"/>
            <a:ext cx="558481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897D4C-A83D-EDCE-0C8A-9A68BBB8D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008" y="1835711"/>
            <a:ext cx="5429174" cy="4410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570CD-91CA-95D9-ADD2-6375E6CF1546}"/>
              </a:ext>
            </a:extLst>
          </p:cNvPr>
          <p:cNvSpPr txBox="1"/>
          <p:nvPr/>
        </p:nvSpPr>
        <p:spPr>
          <a:xfrm>
            <a:off x="3208754" y="1433242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Snow Crab Fishery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50192-1763-CDCF-6E14-97BB41AA6444}"/>
              </a:ext>
            </a:extLst>
          </p:cNvPr>
          <p:cNvSpPr txBox="1"/>
          <p:nvPr/>
        </p:nvSpPr>
        <p:spPr>
          <a:xfrm>
            <a:off x="10657840" y="5212080"/>
            <a:ext cx="8899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Directed</a:t>
            </a:r>
          </a:p>
          <a:p>
            <a:r>
              <a:rPr lang="en-US" dirty="0"/>
              <a:t>Fishery</a:t>
            </a:r>
          </a:p>
          <a:p>
            <a:r>
              <a:rPr lang="en-US" dirty="0"/>
              <a:t>(males)</a:t>
            </a:r>
          </a:p>
        </p:txBody>
      </p:sp>
    </p:spTree>
    <p:extLst>
      <p:ext uri="{BB962C8B-B14F-4D97-AF65-F5344CB8AC3E}">
        <p14:creationId xmlns:p14="http://schemas.microsoft.com/office/powerpoint/2010/main" val="32507529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29F24-427F-A3A9-114C-26238703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D23B9-8D86-05F6-4A1C-C26456A67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56" y="965560"/>
            <a:ext cx="5442508" cy="53869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AA4F4D-EEDB-4949-E6B8-95BC12868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54" y="874642"/>
            <a:ext cx="5545658" cy="54778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9ABAD2-BA9F-1E36-F337-EFAAC88B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E2C928-E4A7-0D69-49BE-12BF43F98B31}"/>
              </a:ext>
            </a:extLst>
          </p:cNvPr>
          <p:cNvSpPr txBox="1"/>
          <p:nvPr/>
        </p:nvSpPr>
        <p:spPr>
          <a:xfrm>
            <a:off x="5096256" y="519232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 NMFS Survey Capture Probability Curves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4290F-6CBF-A792-EEC1-A7DF756F5434}"/>
              </a:ext>
            </a:extLst>
          </p:cNvPr>
          <p:cNvSpPr txBox="1"/>
          <p:nvPr/>
        </p:nvSpPr>
        <p:spPr>
          <a:xfrm>
            <a:off x="4068483" y="74980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18E82-8CD4-7B60-4A8F-847706E4D4CD}"/>
              </a:ext>
            </a:extLst>
          </p:cNvPr>
          <p:cNvSpPr txBox="1"/>
          <p:nvPr/>
        </p:nvSpPr>
        <p:spPr>
          <a:xfrm>
            <a:off x="9248995" y="78089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females</a:t>
            </a:r>
          </a:p>
        </p:txBody>
      </p:sp>
    </p:spTree>
    <p:extLst>
      <p:ext uri="{BB962C8B-B14F-4D97-AF65-F5344CB8AC3E}">
        <p14:creationId xmlns:p14="http://schemas.microsoft.com/office/powerpoint/2010/main" val="327409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659D-5690-72DC-E55E-C914B8CF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D7671-8345-6E33-881B-F0B14629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3010392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TCSAM02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5EBA7-9B09-F5FB-FC91-B229F68BB156}"/>
              </a:ext>
            </a:extLst>
          </p:cNvPr>
          <p:cNvSpPr txBox="1"/>
          <p:nvPr/>
        </p:nvSpPr>
        <p:spPr>
          <a:xfrm>
            <a:off x="4949952" y="485838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0C445-982D-0BF2-31D8-89B160DC5044}"/>
              </a:ext>
            </a:extLst>
          </p:cNvPr>
          <p:cNvSpPr txBox="1"/>
          <p:nvPr/>
        </p:nvSpPr>
        <p:spPr>
          <a:xfrm>
            <a:off x="2394637" y="1743456"/>
            <a:ext cx="81311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25_01: tail compression has little effect on estimated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25_01a: normal error distributions result in poor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25_02: SBS-derived NMFS survey capture probabilities result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lower scales for population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higher scale for fishery catchability estimates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otherwise, fits and estimates are similar to those of the assessment model</a:t>
            </a:r>
          </a:p>
        </p:txBody>
      </p:sp>
    </p:spTree>
    <p:extLst>
      <p:ext uri="{BB962C8B-B14F-4D97-AF65-F5344CB8AC3E}">
        <p14:creationId xmlns:p14="http://schemas.microsoft.com/office/powerpoint/2010/main" val="2081170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12" y="122804"/>
            <a:ext cx="7886700" cy="520399"/>
          </a:xfrm>
        </p:spPr>
        <p:txBody>
          <a:bodyPr>
            <a:noAutofit/>
          </a:bodyPr>
          <a:lstStyle/>
          <a:p>
            <a:r>
              <a:rPr lang="en-US" sz="3200" dirty="0"/>
              <a:t>Proposed Tier 3 models </a:t>
            </a:r>
            <a:r>
              <a:rPr lang="en-US" sz="3200" dirty="0">
                <a:latin typeface="+mn-lt"/>
              </a:rPr>
              <a:t>for September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69E4AE-DB39-DC48-BE8F-7A5BEF0C7A2C}"/>
              </a:ext>
            </a:extLst>
          </p:cNvPr>
          <p:cNvSpPr txBox="1"/>
          <p:nvPr/>
        </p:nvSpPr>
        <p:spPr>
          <a:xfrm>
            <a:off x="1738887" y="1259175"/>
            <a:ext cx="8714225" cy="43396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2024 assessment model (TCSAM02 22.03d5) is “base”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with 2024/25 fishery/survey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TCSAM02 25_02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with SBS-derived NMFS survey capture probabilities</a:t>
            </a:r>
            <a:endParaRPr lang="en-US" sz="28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GMACS G25_05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resolve scaling differences with TCSAM02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provide complete analysis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management quantities,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retrospective patterns,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3444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16FFB-9B0E-97B4-B432-4D976B44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3B4DCC-4C30-A0B2-588D-AE9C6646B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39" y="221870"/>
            <a:ext cx="7546101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Model: Likelihood Profiles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8DD84B-FEDC-B7E5-0F8E-7A8D28F9F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55797"/>
            <a:ext cx="3114428" cy="29464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803235-417D-4E7D-A2E3-8C4CF27349ED}"/>
              </a:ext>
            </a:extLst>
          </p:cNvPr>
          <p:cNvSpPr txBox="1"/>
          <p:nvPr/>
        </p:nvSpPr>
        <p:spPr>
          <a:xfrm>
            <a:off x="754046" y="1586465"/>
            <a:ext cx="149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AF78B-97BB-3944-0467-1C22A1D2A656}"/>
              </a:ext>
            </a:extLst>
          </p:cNvPr>
          <p:cNvSpPr txBox="1"/>
          <p:nvPr/>
        </p:nvSpPr>
        <p:spPr>
          <a:xfrm>
            <a:off x="4290597" y="541282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57CC8E-C0A1-972B-85E1-1123927CF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4428" y="1655884"/>
            <a:ext cx="2929112" cy="3573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A8A71E-472F-9AA3-2830-7BFE8FE81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191" y="3428999"/>
            <a:ext cx="929878" cy="1646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E9BAF6-AFA3-439D-86E5-1928FB501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540" y="1655883"/>
            <a:ext cx="3024943" cy="35735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CD05DB-2C6C-5439-A6AD-7A5D327D0B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8483" y="1642246"/>
            <a:ext cx="3068641" cy="35735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5D78D2-5536-F611-EAB8-82479159DA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2143" y="1759556"/>
            <a:ext cx="725811" cy="11688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AF6F99-EF6E-691C-2798-D46CC4BC65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5640" y="1840579"/>
            <a:ext cx="760371" cy="12343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61A318-64E3-B1E5-A483-B080A3B15AB3}"/>
              </a:ext>
            </a:extLst>
          </p:cNvPr>
          <p:cNvSpPr txBox="1"/>
          <p:nvPr/>
        </p:nvSpPr>
        <p:spPr>
          <a:xfrm>
            <a:off x="3889389" y="1259277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Directed Fishery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8DEB7-4029-FAB9-AEC2-51DB2BB23672}"/>
              </a:ext>
            </a:extLst>
          </p:cNvPr>
          <p:cNvSpPr txBox="1"/>
          <p:nvPr/>
        </p:nvSpPr>
        <p:spPr>
          <a:xfrm>
            <a:off x="6591473" y="1259277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Survey Females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2E0AE8-9D5D-3591-F12D-B82ED7CBC26F}"/>
              </a:ext>
            </a:extLst>
          </p:cNvPr>
          <p:cNvSpPr txBox="1"/>
          <p:nvPr/>
        </p:nvSpPr>
        <p:spPr>
          <a:xfrm>
            <a:off x="9751783" y="1259276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NMFS Survey Males</a:t>
            </a:r>
          </a:p>
        </p:txBody>
      </p:sp>
    </p:spTree>
    <p:extLst>
      <p:ext uri="{BB962C8B-B14F-4D97-AF65-F5344CB8AC3E}">
        <p14:creationId xmlns:p14="http://schemas.microsoft.com/office/powerpoint/2010/main" val="3370963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045B4-D29B-BD0C-4D09-2B85559B5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CD8B9-82F6-D3C5-F62C-B5E42045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72" y="47834"/>
            <a:ext cx="4042088" cy="573321"/>
          </a:xfrm>
        </p:spPr>
        <p:txBody>
          <a:bodyPr>
            <a:noAutofit/>
          </a:bodyPr>
          <a:lstStyle/>
          <a:p>
            <a:r>
              <a:rPr lang="en-US" sz="3200" dirty="0"/>
              <a:t>“successful” cohorts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D18BE-A227-1CAE-4259-890A5F39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75" y="834190"/>
            <a:ext cx="4707094" cy="5547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718FF-4757-4714-CA75-BDBDFBD9B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52" y="834190"/>
            <a:ext cx="5592624" cy="5539664"/>
          </a:xfrm>
          <a:prstGeom prst="rect">
            <a:avLst/>
          </a:prstGeom>
        </p:spPr>
      </p:pic>
      <p:sp>
        <p:nvSpPr>
          <p:cNvPr id="5" name="Left Bracket 4">
            <a:extLst>
              <a:ext uri="{FF2B5EF4-FFF2-40B4-BE49-F238E27FC236}">
                <a16:creationId xmlns:a16="http://schemas.microsoft.com/office/drawing/2014/main" id="{FE59D770-EDBE-91D4-9245-64A7C5D457E6}"/>
              </a:ext>
            </a:extLst>
          </p:cNvPr>
          <p:cNvSpPr/>
          <p:nvPr/>
        </p:nvSpPr>
        <p:spPr>
          <a:xfrm>
            <a:off x="830044" y="3429000"/>
            <a:ext cx="277539" cy="259831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B52031-650B-84FF-4729-FD098B89DD79}"/>
              </a:ext>
            </a:extLst>
          </p:cNvPr>
          <p:cNvSpPr txBox="1"/>
          <p:nvPr/>
        </p:nvSpPr>
        <p:spPr>
          <a:xfrm rot="16200000">
            <a:off x="4643" y="4543489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”successful”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F7DE7167-0856-877D-55A8-23D17BCB71D9}"/>
              </a:ext>
            </a:extLst>
          </p:cNvPr>
          <p:cNvSpPr/>
          <p:nvPr/>
        </p:nvSpPr>
        <p:spPr>
          <a:xfrm>
            <a:off x="841956" y="830687"/>
            <a:ext cx="280438" cy="166431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2F902-FE05-256D-9D7F-081306392F99}"/>
              </a:ext>
            </a:extLst>
          </p:cNvPr>
          <p:cNvSpPr txBox="1"/>
          <p:nvPr/>
        </p:nvSpPr>
        <p:spPr>
          <a:xfrm rot="16200000">
            <a:off x="-98750" y="1478175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”unsuccessful”</a:t>
            </a:r>
          </a:p>
        </p:txBody>
      </p:sp>
    </p:spTree>
    <p:extLst>
      <p:ext uri="{BB962C8B-B14F-4D97-AF65-F5344CB8AC3E}">
        <p14:creationId xmlns:p14="http://schemas.microsoft.com/office/powerpoint/2010/main" val="23881066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ECBC-B670-59C8-A027-E4A1C56BB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1869-2A63-F705-357C-354C8BE1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7727180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Model: : Likelihood Profiles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11358-E806-2F78-DA94-0B0721E35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3739" y="1693605"/>
            <a:ext cx="3077184" cy="33678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4AC04-84EA-CA49-EB73-259804DED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0923" y="1641856"/>
            <a:ext cx="3082115" cy="3415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4EBB0F-E56B-39AD-3EB6-5CCE80882848}"/>
              </a:ext>
            </a:extLst>
          </p:cNvPr>
          <p:cNvSpPr txBox="1"/>
          <p:nvPr/>
        </p:nvSpPr>
        <p:spPr>
          <a:xfrm>
            <a:off x="9288842" y="1272524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catchability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85C07-16A8-4AC9-3B42-FFDBA650011F}"/>
              </a:ext>
            </a:extLst>
          </p:cNvPr>
          <p:cNvSpPr txBox="1"/>
          <p:nvPr/>
        </p:nvSpPr>
        <p:spPr>
          <a:xfrm>
            <a:off x="6270188" y="1272524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mortality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1239B-7039-FC23-0608-EF987BFDBA89}"/>
              </a:ext>
            </a:extLst>
          </p:cNvPr>
          <p:cNvSpPr txBox="1"/>
          <p:nvPr/>
        </p:nvSpPr>
        <p:spPr>
          <a:xfrm>
            <a:off x="4893048" y="5216144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369A5-2518-1250-A49B-98E17DBD4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641857"/>
            <a:ext cx="3211649" cy="3415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60CE3-C48A-F64C-01A8-DB92110A83B4}"/>
              </a:ext>
            </a:extLst>
          </p:cNvPr>
          <p:cNvSpPr txBox="1"/>
          <p:nvPr/>
        </p:nvSpPr>
        <p:spPr>
          <a:xfrm>
            <a:off x="656567" y="1272524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recruitment parameters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830C55-5730-C2CC-3725-A74D8CCBB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4743" y="1689230"/>
            <a:ext cx="2881448" cy="3367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39FFA6-AFD3-AFE6-D9A4-8F17FA8F2793}"/>
              </a:ext>
            </a:extLst>
          </p:cNvPr>
          <p:cNvSpPr txBox="1"/>
          <p:nvPr/>
        </p:nvSpPr>
        <p:spPr>
          <a:xfrm>
            <a:off x="3756307" y="127252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parameters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C7C6D0-3361-731D-CF2D-ADA90A3BA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9828" y="3859099"/>
            <a:ext cx="92710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BE52CC-6F5B-0F05-FC54-16D634B25B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5991" y="1796564"/>
            <a:ext cx="787400" cy="825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A676AA-6A2E-09B1-0145-433813241B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551" y="1701314"/>
            <a:ext cx="7366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D9BEEC-5666-0F51-8D08-9ED850D916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5656" y="2714458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25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05A0-EDDC-8F03-3ABD-337F7B835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C589C-DC20-DEB5-E521-EBA3C020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40" y="221870"/>
            <a:ext cx="4260588" cy="527937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Assessment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Model: LPs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680181-006B-960D-4DA9-65F8BB3E7BF8}"/>
              </a:ext>
            </a:extLst>
          </p:cNvPr>
          <p:cNvSpPr txBox="1"/>
          <p:nvPr/>
        </p:nvSpPr>
        <p:spPr>
          <a:xfrm>
            <a:off x="4734322" y="6353827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ln-scale recruitment parameter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0478A8-1809-753B-252E-D030DFD8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10" y="221870"/>
            <a:ext cx="6206580" cy="598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02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792" y="2691045"/>
            <a:ext cx="8814415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Progress toward a GMACS model for Tanner crab</a:t>
            </a:r>
          </a:p>
        </p:txBody>
      </p:sp>
    </p:spTree>
    <p:extLst>
      <p:ext uri="{BB962C8B-B14F-4D97-AF65-F5344CB8AC3E}">
        <p14:creationId xmlns:p14="http://schemas.microsoft.com/office/powerpoint/2010/main" val="2893874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40" y="191926"/>
            <a:ext cx="8669355" cy="520399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n-lt"/>
              </a:rPr>
              <a:t>2024 assessment model time frames: model processes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4969EB-1F09-8E5F-DEA0-84E99DE8E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6" y="1056068"/>
            <a:ext cx="12061328" cy="47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840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7" y="232211"/>
            <a:ext cx="830699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2024 assessment model: data time frames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A8505-D280-D934-34ED-3E52CC126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9190"/>
            <a:ext cx="12212741" cy="482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6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red and white lines&#10;&#10;Description automatically generated">
            <a:extLst>
              <a:ext uri="{FF2B5EF4-FFF2-40B4-BE49-F238E27FC236}">
                <a16:creationId xmlns:a16="http://schemas.microsoft.com/office/drawing/2014/main" id="{EBFE2AC0-6E49-8BA1-AFF5-C07B3B0C23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772" y="1798761"/>
            <a:ext cx="6398881" cy="349078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2CE78E6-0269-8A46-B92D-8B092A920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737" y="232211"/>
            <a:ext cx="8306997" cy="52039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n-lt"/>
              </a:rPr>
              <a:t>May 2024: simplified GMACS model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FD8639-C236-6B7D-445C-B5B537E87216}"/>
              </a:ext>
            </a:extLst>
          </p:cNvPr>
          <p:cNvGrpSpPr/>
          <p:nvPr/>
        </p:nvGrpSpPr>
        <p:grpSpPr>
          <a:xfrm>
            <a:off x="169737" y="1260388"/>
            <a:ext cx="5568035" cy="4806779"/>
            <a:chOff x="778475" y="1248032"/>
            <a:chExt cx="4744995" cy="4096264"/>
          </a:xfrm>
        </p:grpSpPr>
        <p:pic>
          <p:nvPicPr>
            <p:cNvPr id="3" name="Picture 2" descr="A black background with red and white lines&#10;&#10;Description automatically generated">
              <a:extLst>
                <a:ext uri="{FF2B5EF4-FFF2-40B4-BE49-F238E27FC236}">
                  <a16:creationId xmlns:a16="http://schemas.microsoft.com/office/drawing/2014/main" id="{D6180397-92EF-FEF4-2FD9-6C493E3AA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8475" y="1248032"/>
              <a:ext cx="4744995" cy="38923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7" name="Picture 6" descr="A black background with red and white lines&#10;&#10;Description automatically generated">
              <a:extLst>
                <a:ext uri="{FF2B5EF4-FFF2-40B4-BE49-F238E27FC236}">
                  <a16:creationId xmlns:a16="http://schemas.microsoft.com/office/drawing/2014/main" id="{AED3EC88-62FE-657E-0CFC-F973CCBC1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81665" y="5140410"/>
              <a:ext cx="2706130" cy="2038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54422258"/>
      </p:ext>
    </p:extLst>
  </p:cSld>
  <p:clrMapOvr>
    <a:masterClrMapping/>
  </p:clrMapOvr>
</p:sld>
</file>

<file path=ppt/theme/theme1.xml><?xml version="1.0" encoding="utf-8"?>
<a:theme xmlns:a="http://schemas.openxmlformats.org/drawingml/2006/main" name="NOAA_Fisheri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470F256F-5A14-804C-905B-CD7FB444AA38}"/>
    </a:ext>
  </a:extLst>
</a:theme>
</file>

<file path=ppt/theme/theme2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3CE7A497-1B99-8F40-8A5A-0E3D0E28E34C}"/>
    </a:ext>
  </a:extLst>
</a:theme>
</file>

<file path=ppt/theme/theme3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nnerCrab.2019SAFE.CPTMeeting.Presentation.pptx" id="{C07FF72A-A7FA-5944-985E-CB62F0F337AD}" vid="{1D527E59-2320-884A-9981-A0E29823F6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</Template>
  <TotalTime>17556</TotalTime>
  <Words>1173</Words>
  <Application>Microsoft Macintosh PowerPoint</Application>
  <PresentationFormat>Widescreen</PresentationFormat>
  <Paragraphs>352</Paragraphs>
  <Slides>51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Narrow</vt:lpstr>
      <vt:lpstr>Calibri</vt:lpstr>
      <vt:lpstr>Helvetica</vt:lpstr>
      <vt:lpstr>NOAA_Fisheries</vt:lpstr>
      <vt:lpstr>NOAA Fisheries Content Slides</vt:lpstr>
      <vt:lpstr>NOAA Divider Slides</vt:lpstr>
      <vt:lpstr>2025-05 Tanner Crab Report</vt:lpstr>
      <vt:lpstr>Topics</vt:lpstr>
      <vt:lpstr>Recent Work</vt:lpstr>
      <vt:lpstr>crabpack  comparisons</vt:lpstr>
      <vt:lpstr>“successful” cohorts</vt:lpstr>
      <vt:lpstr>Progress toward a GMACS model for Tanner crab</vt:lpstr>
      <vt:lpstr>2024 assessment model time frames: model processes</vt:lpstr>
      <vt:lpstr>2024 assessment model: data time frames</vt:lpstr>
      <vt:lpstr>May 2024: simplified GMACS model</vt:lpstr>
      <vt:lpstr>Population dynamics</vt:lpstr>
      <vt:lpstr>Fisheries</vt:lpstr>
      <vt:lpstr>Fisheries</vt:lpstr>
      <vt:lpstr>Surveys</vt:lpstr>
      <vt:lpstr>Likelihoods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GMACS  Model </vt:lpstr>
      <vt:lpstr>TCSAM02 Models </vt:lpstr>
      <vt:lpstr>TCSAM02  Models </vt:lpstr>
      <vt:lpstr>TCSAM02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TCSAM02  Models </vt:lpstr>
      <vt:lpstr>Proposed Tier 3 models for September</vt:lpstr>
      <vt:lpstr>2024 Assessment Model: Likelihood Profiles </vt:lpstr>
      <vt:lpstr>2024 Assessment Model: : Likelihood Profiles</vt:lpstr>
      <vt:lpstr>2024  Assessment  Model: LPs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Tanner Crab Stock Assessment</dc:title>
  <dc:creator>William Stockhausen</dc:creator>
  <cp:lastModifiedBy>William Stockhausen</cp:lastModifiedBy>
  <cp:revision>153</cp:revision>
  <cp:lastPrinted>2019-09-09T15:27:44Z</cp:lastPrinted>
  <dcterms:created xsi:type="dcterms:W3CDTF">2021-09-13T01:24:40Z</dcterms:created>
  <dcterms:modified xsi:type="dcterms:W3CDTF">2025-05-09T22:15:17Z</dcterms:modified>
</cp:coreProperties>
</file>